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73" r:id="rId6"/>
    <p:sldId id="353" r:id="rId7"/>
    <p:sldId id="338" r:id="rId8"/>
    <p:sldId id="349" r:id="rId9"/>
    <p:sldId id="327" r:id="rId10"/>
    <p:sldId id="316" r:id="rId11"/>
    <p:sldId id="352" r:id="rId12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rles Collick" initials="CC" lastIdx="22" clrIdx="0">
    <p:extLst>
      <p:ext uri="{19B8F6BF-5375-455C-9EA6-DF929625EA0E}">
        <p15:presenceInfo xmlns:p15="http://schemas.microsoft.com/office/powerpoint/2012/main" userId="S::ccollick@oit.rutgers.edu::80fe0f4d-9481-4f85-be0e-91a6a2850ee5" providerId="AD"/>
      </p:ext>
    </p:extLst>
  </p:cmAuthor>
  <p:cmAuthor id="2" name="Tommy Loo" initials="TL" lastIdx="2" clrIdx="1">
    <p:extLst>
      <p:ext uri="{19B8F6BF-5375-455C-9EA6-DF929625EA0E}">
        <p15:presenceInfo xmlns:p15="http://schemas.microsoft.com/office/powerpoint/2012/main" userId="S::looto@oit.rutgers.edu::d1101b2f-85c7-46bf-8bda-564db143bdb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loop="1"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0026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90"/>
    <p:restoredTop sz="81461"/>
  </p:normalViewPr>
  <p:slideViewPr>
    <p:cSldViewPr snapToGrid="0">
      <p:cViewPr varScale="1">
        <p:scale>
          <a:sx n="133" d="100"/>
          <a:sy n="133" d="100"/>
        </p:scale>
        <p:origin x="616" y="160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5CD971-9EFE-440B-8546-F10D868526B1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BEE5DB2-BFE2-49FE-8271-2320C9745C45}">
      <dgm:prSet phldrT="[Text]" custT="1"/>
      <dgm:spPr>
        <a:solidFill>
          <a:srgbClr val="0070C0"/>
        </a:solidFill>
      </dgm:spPr>
      <dgm:t>
        <a:bodyPr/>
        <a:lstStyle/>
        <a:p>
          <a:pPr algn="l">
            <a:lnSpc>
              <a:spcPct val="100000"/>
            </a:lnSpc>
          </a:pPr>
          <a:r>
            <a:rPr lang="en-US" sz="1400" dirty="0"/>
            <a:t>Fall 2020</a:t>
          </a:r>
        </a:p>
      </dgm:t>
    </dgm:pt>
    <dgm:pt modelId="{CA52B2D5-D004-44CF-8388-01B92AF6AEC7}" type="parTrans" cxnId="{8005D68E-1A77-4FB9-A051-756084123C71}">
      <dgm:prSet/>
      <dgm:spPr/>
      <dgm:t>
        <a:bodyPr/>
        <a:lstStyle/>
        <a:p>
          <a:endParaRPr lang="en-US"/>
        </a:p>
      </dgm:t>
    </dgm:pt>
    <dgm:pt modelId="{5D0C0E75-485C-434D-BA29-8212757E2490}" type="sibTrans" cxnId="{8005D68E-1A77-4FB9-A051-756084123C71}">
      <dgm:prSet/>
      <dgm:spPr/>
      <dgm:t>
        <a:bodyPr/>
        <a:lstStyle/>
        <a:p>
          <a:endParaRPr lang="en-US"/>
        </a:p>
      </dgm:t>
    </dgm:pt>
    <dgm:pt modelId="{CB5B0922-F140-4F89-B2C6-448043DAFB59}">
      <dgm:prSet phldrT="[Text]" custT="1"/>
      <dgm:spPr/>
      <dgm:t>
        <a:bodyPr/>
        <a:lstStyle/>
        <a:p>
          <a:r>
            <a:rPr lang="en-US" sz="1050" dirty="0">
              <a:highlight>
                <a:srgbClr val="FFFF00"/>
              </a:highlight>
            </a:rPr>
            <a:t>RBS</a:t>
          </a:r>
        </a:p>
        <a:p>
          <a:r>
            <a:rPr lang="en-US" sz="1050" dirty="0">
              <a:highlight>
                <a:srgbClr val="FFFF00"/>
              </a:highlight>
            </a:rPr>
            <a:t>LSN</a:t>
          </a:r>
          <a:r>
            <a:rPr lang="en-US" sz="1050" dirty="0"/>
            <a:t> </a:t>
          </a:r>
        </a:p>
        <a:p>
          <a:r>
            <a:rPr lang="en-US" sz="1050" dirty="0">
              <a:highlight>
                <a:srgbClr val="FFFF00"/>
              </a:highlight>
            </a:rPr>
            <a:t>SCI</a:t>
          </a:r>
        </a:p>
        <a:p>
          <a:r>
            <a:rPr lang="en-US" sz="1050" dirty="0">
              <a:highlight>
                <a:srgbClr val="FFFF00"/>
              </a:highlight>
            </a:rPr>
            <a:t>MGSA</a:t>
          </a:r>
        </a:p>
        <a:p>
          <a:r>
            <a:rPr lang="en-US" sz="1050" dirty="0">
              <a:highlight>
                <a:srgbClr val="FFFF00"/>
              </a:highlight>
            </a:rPr>
            <a:t>SOE</a:t>
          </a:r>
        </a:p>
        <a:p>
          <a:r>
            <a:rPr lang="en-US" sz="1050" dirty="0">
              <a:highlight>
                <a:srgbClr val="FFFF00"/>
              </a:highlight>
            </a:rPr>
            <a:t>SMLR </a:t>
          </a:r>
        </a:p>
        <a:p>
          <a:r>
            <a:rPr lang="en-US" sz="1050" dirty="0">
              <a:highlight>
                <a:srgbClr val="FFFF00"/>
              </a:highlight>
            </a:rPr>
            <a:t>BSP</a:t>
          </a:r>
        </a:p>
        <a:p>
          <a:endParaRPr lang="en-US" sz="1050" dirty="0"/>
        </a:p>
      </dgm:t>
    </dgm:pt>
    <dgm:pt modelId="{A5455FB8-1316-4595-BFC2-61B7377C7513}" type="parTrans" cxnId="{16C4ECBF-037A-4456-B233-77D7664F1526}">
      <dgm:prSet/>
      <dgm:spPr/>
      <dgm:t>
        <a:bodyPr/>
        <a:lstStyle/>
        <a:p>
          <a:endParaRPr lang="en-US"/>
        </a:p>
      </dgm:t>
    </dgm:pt>
    <dgm:pt modelId="{0ACF3D6F-2E0C-45FC-9F96-4DEC5B65FA84}" type="sibTrans" cxnId="{16C4ECBF-037A-4456-B233-77D7664F1526}">
      <dgm:prSet/>
      <dgm:spPr/>
      <dgm:t>
        <a:bodyPr/>
        <a:lstStyle/>
        <a:p>
          <a:endParaRPr lang="en-US"/>
        </a:p>
      </dgm:t>
    </dgm:pt>
    <dgm:pt modelId="{090FA650-7E8F-4C43-B366-9E66C1AD90C9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400" dirty="0"/>
            <a:t>Spring 2021</a:t>
          </a:r>
        </a:p>
      </dgm:t>
    </dgm:pt>
    <dgm:pt modelId="{0303EBF5-F445-4578-877F-D4D6F1691D2B}" type="parTrans" cxnId="{CD037D44-AE42-4E7D-A129-58847425BE87}">
      <dgm:prSet/>
      <dgm:spPr/>
      <dgm:t>
        <a:bodyPr/>
        <a:lstStyle/>
        <a:p>
          <a:endParaRPr lang="en-US"/>
        </a:p>
      </dgm:t>
    </dgm:pt>
    <dgm:pt modelId="{F3430A4E-54D6-4799-9550-A3F1D10F644B}" type="sibTrans" cxnId="{CD037D44-AE42-4E7D-A129-58847425BE87}">
      <dgm:prSet/>
      <dgm:spPr/>
      <dgm:t>
        <a:bodyPr/>
        <a:lstStyle/>
        <a:p>
          <a:endParaRPr lang="en-US"/>
        </a:p>
      </dgm:t>
    </dgm:pt>
    <dgm:pt modelId="{E7A0CB95-C090-4554-93F1-C423419D62C8}">
      <dgm:prSet phldrT="[Text]" custT="1"/>
      <dgm:spPr/>
      <dgm:t>
        <a:bodyPr/>
        <a:lstStyle/>
        <a:p>
          <a:r>
            <a:rPr lang="en-US" sz="1200" dirty="0">
              <a:highlight>
                <a:srgbClr val="FFFF00"/>
              </a:highlight>
            </a:rPr>
            <a:t>MGSA</a:t>
          </a:r>
          <a:endParaRPr lang="en-US" sz="1200" dirty="0"/>
        </a:p>
        <a:p>
          <a:r>
            <a:rPr lang="en-US" sz="1200" dirty="0">
              <a:highlight>
                <a:srgbClr val="FFFF00"/>
              </a:highlight>
            </a:rPr>
            <a:t>SOE</a:t>
          </a:r>
        </a:p>
        <a:p>
          <a:r>
            <a:rPr lang="en-US" sz="1200" dirty="0">
              <a:highlight>
                <a:srgbClr val="FFFF00"/>
              </a:highlight>
            </a:rPr>
            <a:t>SMLR</a:t>
          </a:r>
        </a:p>
        <a:p>
          <a:r>
            <a:rPr lang="en-US" sz="1200" dirty="0">
              <a:highlight>
                <a:srgbClr val="00FFFF"/>
              </a:highlight>
            </a:rPr>
            <a:t>SEBS</a:t>
          </a:r>
        </a:p>
        <a:p>
          <a:r>
            <a:rPr lang="en-US" sz="1200" dirty="0">
              <a:highlight>
                <a:srgbClr val="00FFFF"/>
              </a:highlight>
            </a:rPr>
            <a:t>SAS</a:t>
          </a:r>
        </a:p>
        <a:p>
          <a:r>
            <a:rPr lang="en-US" sz="1200" dirty="0" err="1">
              <a:highlight>
                <a:srgbClr val="00FFFF"/>
              </a:highlight>
            </a:rPr>
            <a:t>EMSoP</a:t>
          </a:r>
          <a:endParaRPr lang="en-US" sz="1200" dirty="0">
            <a:highlight>
              <a:srgbClr val="00FFFF"/>
            </a:highlight>
          </a:endParaRPr>
        </a:p>
      </dgm:t>
    </dgm:pt>
    <dgm:pt modelId="{A84A602D-EE4E-484E-B858-3849840F73BD}" type="parTrans" cxnId="{1401F6DD-911E-45D0-8FF4-5E9CB5DA2373}">
      <dgm:prSet/>
      <dgm:spPr/>
      <dgm:t>
        <a:bodyPr/>
        <a:lstStyle/>
        <a:p>
          <a:endParaRPr lang="en-US"/>
        </a:p>
      </dgm:t>
    </dgm:pt>
    <dgm:pt modelId="{E0AF8D61-8809-412A-8CD8-0BA119839993}" type="sibTrans" cxnId="{1401F6DD-911E-45D0-8FF4-5E9CB5DA2373}">
      <dgm:prSet/>
      <dgm:spPr/>
      <dgm:t>
        <a:bodyPr/>
        <a:lstStyle/>
        <a:p>
          <a:endParaRPr lang="en-US"/>
        </a:p>
      </dgm:t>
    </dgm:pt>
    <dgm:pt modelId="{E478D873-E09B-4FFC-9C94-6F0D90D37029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1400" dirty="0"/>
            <a:t>Fall 2021</a:t>
          </a:r>
        </a:p>
      </dgm:t>
    </dgm:pt>
    <dgm:pt modelId="{EF4AC4D2-69E9-42B8-95CF-1A5958F9874E}" type="parTrans" cxnId="{ABFF8DBF-F0D2-4EFE-8AF9-E1DDBBDC646B}">
      <dgm:prSet/>
      <dgm:spPr/>
      <dgm:t>
        <a:bodyPr/>
        <a:lstStyle/>
        <a:p>
          <a:endParaRPr lang="en-US"/>
        </a:p>
      </dgm:t>
    </dgm:pt>
    <dgm:pt modelId="{AC0876A9-BF09-46BE-9161-F5539E3CE93C}" type="sibTrans" cxnId="{ABFF8DBF-F0D2-4EFE-8AF9-E1DDBBDC646B}">
      <dgm:prSet/>
      <dgm:spPr/>
      <dgm:t>
        <a:bodyPr/>
        <a:lstStyle/>
        <a:p>
          <a:endParaRPr lang="en-US"/>
        </a:p>
      </dgm:t>
    </dgm:pt>
    <dgm:pt modelId="{E4311E93-FFCF-4CCB-99EE-14B8677C64C0}">
      <dgm:prSet phldrT="[Text]" custT="1"/>
      <dgm:spPr/>
      <dgm:t>
        <a:bodyPr/>
        <a:lstStyle/>
        <a:p>
          <a:r>
            <a:rPr lang="en-US" sz="1200" dirty="0">
              <a:highlight>
                <a:srgbClr val="00FFFF"/>
              </a:highlight>
            </a:rPr>
            <a:t>SAS</a:t>
          </a:r>
        </a:p>
        <a:p>
          <a:r>
            <a:rPr lang="en-US" sz="1200" dirty="0">
              <a:highlight>
                <a:srgbClr val="00FFFF"/>
              </a:highlight>
            </a:rPr>
            <a:t>SSW</a:t>
          </a:r>
        </a:p>
        <a:p>
          <a:r>
            <a:rPr lang="en-US" sz="1200" dirty="0">
              <a:highlight>
                <a:srgbClr val="00FFFF"/>
              </a:highlight>
            </a:rPr>
            <a:t>GSE</a:t>
          </a:r>
        </a:p>
        <a:p>
          <a:r>
            <a:rPr lang="en-US" sz="1200" dirty="0"/>
            <a:t>Project Sites</a:t>
          </a:r>
        </a:p>
      </dgm:t>
    </dgm:pt>
    <dgm:pt modelId="{FC0CF156-A237-4697-866C-FC124D42F8EE}" type="parTrans" cxnId="{D48FF34A-AFEC-47FF-BA9E-261D5640ABD8}">
      <dgm:prSet/>
      <dgm:spPr/>
      <dgm:t>
        <a:bodyPr/>
        <a:lstStyle/>
        <a:p>
          <a:endParaRPr lang="en-US"/>
        </a:p>
      </dgm:t>
    </dgm:pt>
    <dgm:pt modelId="{C68A6D46-BE8C-497A-BDD8-F53F24C1EAEA}" type="sibTrans" cxnId="{D48FF34A-AFEC-47FF-BA9E-261D5640ABD8}">
      <dgm:prSet/>
      <dgm:spPr/>
      <dgm:t>
        <a:bodyPr/>
        <a:lstStyle/>
        <a:p>
          <a:endParaRPr lang="en-US"/>
        </a:p>
      </dgm:t>
    </dgm:pt>
    <dgm:pt modelId="{7D1D3B37-DFC4-4F06-B952-A0D1626C4401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1400" dirty="0"/>
            <a:t>Spring 2022</a:t>
          </a:r>
        </a:p>
      </dgm:t>
    </dgm:pt>
    <dgm:pt modelId="{3EEB5BE9-FE4B-45E6-9B47-FEEA06E5294A}" type="parTrans" cxnId="{931BC6BE-48A8-4DBF-B0D8-434258AD1AE6}">
      <dgm:prSet/>
      <dgm:spPr/>
      <dgm:t>
        <a:bodyPr/>
        <a:lstStyle/>
        <a:p>
          <a:endParaRPr lang="en-US"/>
        </a:p>
      </dgm:t>
    </dgm:pt>
    <dgm:pt modelId="{AF14F6A9-A3A8-409E-A4B5-C7EF5087194F}" type="sibTrans" cxnId="{931BC6BE-48A8-4DBF-B0D8-434258AD1AE6}">
      <dgm:prSet/>
      <dgm:spPr/>
      <dgm:t>
        <a:bodyPr/>
        <a:lstStyle/>
        <a:p>
          <a:endParaRPr lang="en-US"/>
        </a:p>
      </dgm:t>
    </dgm:pt>
    <dgm:pt modelId="{C1367B2F-B3E8-48C1-8C8C-5495C9F1BC1B}">
      <dgm:prSet phldrT="[Text]" custT="1"/>
      <dgm:spPr/>
      <dgm:t>
        <a:bodyPr/>
        <a:lstStyle/>
        <a:p>
          <a:r>
            <a:rPr lang="en-US" sz="1200" dirty="0">
              <a:highlight>
                <a:srgbClr val="00FFFF"/>
              </a:highlight>
            </a:rPr>
            <a:t>SAS</a:t>
          </a:r>
        </a:p>
        <a:p>
          <a:r>
            <a:rPr lang="en-US" sz="1200" dirty="0"/>
            <a:t>Project Sites</a:t>
          </a:r>
        </a:p>
      </dgm:t>
    </dgm:pt>
    <dgm:pt modelId="{7E3CA21E-0798-4438-BEEC-C041322BC2B8}" type="parTrans" cxnId="{FAC627C0-03CA-494C-9A60-E924251218D2}">
      <dgm:prSet/>
      <dgm:spPr/>
      <dgm:t>
        <a:bodyPr/>
        <a:lstStyle/>
        <a:p>
          <a:endParaRPr lang="en-US"/>
        </a:p>
      </dgm:t>
    </dgm:pt>
    <dgm:pt modelId="{7BD7B3E8-977B-4BA3-94AC-F33AA9C69A4E}" type="sibTrans" cxnId="{FAC627C0-03CA-494C-9A60-E924251218D2}">
      <dgm:prSet/>
      <dgm:spPr/>
      <dgm:t>
        <a:bodyPr/>
        <a:lstStyle/>
        <a:p>
          <a:endParaRPr lang="en-US"/>
        </a:p>
      </dgm:t>
    </dgm:pt>
    <dgm:pt modelId="{70444D05-9F42-0B49-A4ED-82BEEDAA1407}">
      <dgm:prSet custT="1"/>
      <dgm:spPr/>
      <dgm:t>
        <a:bodyPr/>
        <a:lstStyle/>
        <a:p>
          <a:r>
            <a:rPr lang="en-US" sz="1200" dirty="0">
              <a:highlight>
                <a:srgbClr val="00FFFF"/>
              </a:highlight>
            </a:rPr>
            <a:t>GSAPP</a:t>
          </a:r>
        </a:p>
        <a:p>
          <a:r>
            <a:rPr lang="en-US" sz="1200" dirty="0">
              <a:highlight>
                <a:srgbClr val="00FF00"/>
              </a:highlight>
            </a:rPr>
            <a:t>RU - N</a:t>
          </a:r>
        </a:p>
      </dgm:t>
    </dgm:pt>
    <dgm:pt modelId="{7482D8D8-AA25-0541-A7A0-1A2ABA63CDDE}" type="parTrans" cxnId="{3CE9C00E-DB8D-264B-97B6-62CE0D3932C1}">
      <dgm:prSet/>
      <dgm:spPr/>
      <dgm:t>
        <a:bodyPr/>
        <a:lstStyle/>
        <a:p>
          <a:endParaRPr lang="en-US"/>
        </a:p>
      </dgm:t>
    </dgm:pt>
    <dgm:pt modelId="{AD2F2EF3-EA48-7641-9CA7-5CCC3E64A30A}" type="sibTrans" cxnId="{3CE9C00E-DB8D-264B-97B6-62CE0D3932C1}">
      <dgm:prSet/>
      <dgm:spPr/>
      <dgm:t>
        <a:bodyPr/>
        <a:lstStyle/>
        <a:p>
          <a:endParaRPr lang="en-US"/>
        </a:p>
      </dgm:t>
    </dgm:pt>
    <dgm:pt modelId="{ED31441F-E0FB-4947-A8F9-4678202C406F}" type="pres">
      <dgm:prSet presAssocID="{965CD971-9EFE-440B-8546-F10D868526B1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8F7F9655-9DA6-4C9F-9828-F6FE8199D6DE}" type="pres">
      <dgm:prSet presAssocID="{4BEE5DB2-BFE2-49FE-8271-2320C9745C45}" presName="parentText1" presStyleLbl="node1" presStyleIdx="0" presStyleCnt="4" custScaleX="33241" custScaleY="83078" custLinFactNeighborX="-46955" custLinFactNeighborY="8066">
        <dgm:presLayoutVars>
          <dgm:chMax/>
          <dgm:chPref val="3"/>
          <dgm:bulletEnabled val="1"/>
        </dgm:presLayoutVars>
      </dgm:prSet>
      <dgm:spPr/>
    </dgm:pt>
    <dgm:pt modelId="{D4809B3C-1612-4771-AE9F-138D1127A882}" type="pres">
      <dgm:prSet presAssocID="{4BEE5DB2-BFE2-49FE-8271-2320C9745C45}" presName="childText1" presStyleLbl="solidAlignAcc1" presStyleIdx="0" presStyleCnt="4" custScaleX="157519" custLinFactNeighborX="-27845" custLinFactNeighborY="-1206">
        <dgm:presLayoutVars>
          <dgm:chMax val="0"/>
          <dgm:chPref val="0"/>
          <dgm:bulletEnabled val="1"/>
        </dgm:presLayoutVars>
      </dgm:prSet>
      <dgm:spPr/>
    </dgm:pt>
    <dgm:pt modelId="{D22E1D65-1392-4FD8-BA85-7880197BDE25}" type="pres">
      <dgm:prSet presAssocID="{090FA650-7E8F-4C43-B366-9E66C1AD90C9}" presName="parentText2" presStyleLbl="node1" presStyleIdx="1" presStyleCnt="4" custScaleX="49056" custScaleY="83078" custLinFactNeighborX="-43926" custLinFactNeighborY="11137">
        <dgm:presLayoutVars>
          <dgm:chMax/>
          <dgm:chPref val="3"/>
          <dgm:bulletEnabled val="1"/>
        </dgm:presLayoutVars>
      </dgm:prSet>
      <dgm:spPr/>
    </dgm:pt>
    <dgm:pt modelId="{B2CF26C3-81D7-4BC1-A6B4-180C50E750C5}" type="pres">
      <dgm:prSet presAssocID="{090FA650-7E8F-4C43-B366-9E66C1AD90C9}" presName="childText2" presStyleLbl="solidAlignAcc1" presStyleIdx="1" presStyleCnt="4" custScaleX="159498" custScaleY="133923" custLinFactNeighborX="-30050" custLinFactNeighborY="19796">
        <dgm:presLayoutVars>
          <dgm:chMax val="0"/>
          <dgm:chPref val="0"/>
          <dgm:bulletEnabled val="1"/>
        </dgm:presLayoutVars>
      </dgm:prSet>
      <dgm:spPr/>
    </dgm:pt>
    <dgm:pt modelId="{381C04CB-89FC-44F8-8E90-9B24DD247B18}" type="pres">
      <dgm:prSet presAssocID="{E478D873-E09B-4FFC-9C94-6F0D90D37029}" presName="parentText3" presStyleLbl="node1" presStyleIdx="2" presStyleCnt="4" custScaleX="72466" custScaleY="83078" custLinFactNeighborX="-8225" custLinFactNeighborY="6531">
        <dgm:presLayoutVars>
          <dgm:chMax/>
          <dgm:chPref val="3"/>
          <dgm:bulletEnabled val="1"/>
        </dgm:presLayoutVars>
      </dgm:prSet>
      <dgm:spPr/>
    </dgm:pt>
    <dgm:pt modelId="{32719892-F4CD-4E11-BF43-7E4A833E99A3}" type="pres">
      <dgm:prSet presAssocID="{E478D873-E09B-4FFC-9C94-6F0D90D37029}" presName="childText3" presStyleLbl="solidAlignAcc1" presStyleIdx="2" presStyleCnt="4" custScaleX="153845" custScaleY="114489" custLinFactNeighborX="38502" custLinFactNeighborY="8603">
        <dgm:presLayoutVars>
          <dgm:chMax val="0"/>
          <dgm:chPref val="0"/>
          <dgm:bulletEnabled val="1"/>
        </dgm:presLayoutVars>
      </dgm:prSet>
      <dgm:spPr/>
    </dgm:pt>
    <dgm:pt modelId="{4C63BA0F-F023-41AD-B81A-E0FA124950C0}" type="pres">
      <dgm:prSet presAssocID="{7D1D3B37-DFC4-4F06-B952-A0D1626C4401}" presName="parentText4" presStyleLbl="node1" presStyleIdx="3" presStyleCnt="4" custScaleX="109862" custScaleY="83078" custLinFactNeighborX="50175" custLinFactNeighborY="1827">
        <dgm:presLayoutVars>
          <dgm:chMax/>
          <dgm:chPref val="3"/>
          <dgm:bulletEnabled val="1"/>
        </dgm:presLayoutVars>
      </dgm:prSet>
      <dgm:spPr/>
    </dgm:pt>
    <dgm:pt modelId="{687FA2E2-FF45-44BD-8129-FF3F8C5375B7}" type="pres">
      <dgm:prSet presAssocID="{7D1D3B37-DFC4-4F06-B952-A0D1626C4401}" presName="childText4" presStyleLbl="solidAlignAcc1" presStyleIdx="3" presStyleCnt="4" custScaleX="145896" custScaleY="78132" custLinFactNeighborX="84551" custLinFactNeighborY="-12553">
        <dgm:presLayoutVars>
          <dgm:chMax val="0"/>
          <dgm:chPref val="0"/>
          <dgm:bulletEnabled val="1"/>
        </dgm:presLayoutVars>
      </dgm:prSet>
      <dgm:spPr/>
    </dgm:pt>
  </dgm:ptLst>
  <dgm:cxnLst>
    <dgm:cxn modelId="{3CE9C00E-DB8D-264B-97B6-62CE0D3932C1}" srcId="{090FA650-7E8F-4C43-B366-9E66C1AD90C9}" destId="{70444D05-9F42-0B49-A4ED-82BEEDAA1407}" srcOrd="1" destOrd="0" parTransId="{7482D8D8-AA25-0541-A7A0-1A2ABA63CDDE}" sibTransId="{AD2F2EF3-EA48-7641-9CA7-5CCC3E64A30A}"/>
    <dgm:cxn modelId="{4A34EB29-0325-4E0C-83F2-2BB604F24C33}" type="presOf" srcId="{C1367B2F-B3E8-48C1-8C8C-5495C9F1BC1B}" destId="{687FA2E2-FF45-44BD-8129-FF3F8C5375B7}" srcOrd="0" destOrd="0" presId="urn:microsoft.com/office/officeart/2009/3/layout/IncreasingArrowsProcess"/>
    <dgm:cxn modelId="{D598DF2B-D864-4AE4-8893-21CBAEF09EB3}" type="presOf" srcId="{E478D873-E09B-4FFC-9C94-6F0D90D37029}" destId="{381C04CB-89FC-44F8-8E90-9B24DD247B18}" srcOrd="0" destOrd="0" presId="urn:microsoft.com/office/officeart/2009/3/layout/IncreasingArrowsProcess"/>
    <dgm:cxn modelId="{5C8D622C-815B-4539-A8B5-29480E916241}" type="presOf" srcId="{4BEE5DB2-BFE2-49FE-8271-2320C9745C45}" destId="{8F7F9655-9DA6-4C9F-9828-F6FE8199D6DE}" srcOrd="0" destOrd="0" presId="urn:microsoft.com/office/officeart/2009/3/layout/IncreasingArrowsProcess"/>
    <dgm:cxn modelId="{3E1FE32E-B8A4-44F9-A921-E7920DFA183A}" type="presOf" srcId="{E4311E93-FFCF-4CCB-99EE-14B8677C64C0}" destId="{32719892-F4CD-4E11-BF43-7E4A833E99A3}" srcOrd="0" destOrd="0" presId="urn:microsoft.com/office/officeart/2009/3/layout/IncreasingArrowsProcess"/>
    <dgm:cxn modelId="{801BF840-2E0E-4EAD-915C-7AB5292F720A}" type="presOf" srcId="{CB5B0922-F140-4F89-B2C6-448043DAFB59}" destId="{D4809B3C-1612-4771-AE9F-138D1127A882}" srcOrd="0" destOrd="0" presId="urn:microsoft.com/office/officeart/2009/3/layout/IncreasingArrowsProcess"/>
    <dgm:cxn modelId="{CD037D44-AE42-4E7D-A129-58847425BE87}" srcId="{965CD971-9EFE-440B-8546-F10D868526B1}" destId="{090FA650-7E8F-4C43-B366-9E66C1AD90C9}" srcOrd="1" destOrd="0" parTransId="{0303EBF5-F445-4578-877F-D4D6F1691D2B}" sibTransId="{F3430A4E-54D6-4799-9550-A3F1D10F644B}"/>
    <dgm:cxn modelId="{D48FF34A-AFEC-47FF-BA9E-261D5640ABD8}" srcId="{E478D873-E09B-4FFC-9C94-6F0D90D37029}" destId="{E4311E93-FFCF-4CCB-99EE-14B8677C64C0}" srcOrd="0" destOrd="0" parTransId="{FC0CF156-A237-4697-866C-FC124D42F8EE}" sibTransId="{C68A6D46-BE8C-497A-BDD8-F53F24C1EAEA}"/>
    <dgm:cxn modelId="{30C8928B-B317-4E29-BA9D-BD15DAB8587E}" type="presOf" srcId="{E7A0CB95-C090-4554-93F1-C423419D62C8}" destId="{B2CF26C3-81D7-4BC1-A6B4-180C50E750C5}" srcOrd="0" destOrd="0" presId="urn:microsoft.com/office/officeart/2009/3/layout/IncreasingArrowsProcess"/>
    <dgm:cxn modelId="{8005D68E-1A77-4FB9-A051-756084123C71}" srcId="{965CD971-9EFE-440B-8546-F10D868526B1}" destId="{4BEE5DB2-BFE2-49FE-8271-2320C9745C45}" srcOrd="0" destOrd="0" parTransId="{CA52B2D5-D004-44CF-8388-01B92AF6AEC7}" sibTransId="{5D0C0E75-485C-434D-BA29-8212757E2490}"/>
    <dgm:cxn modelId="{931BC6BE-48A8-4DBF-B0D8-434258AD1AE6}" srcId="{965CD971-9EFE-440B-8546-F10D868526B1}" destId="{7D1D3B37-DFC4-4F06-B952-A0D1626C4401}" srcOrd="3" destOrd="0" parTransId="{3EEB5BE9-FE4B-45E6-9B47-FEEA06E5294A}" sibTransId="{AF14F6A9-A3A8-409E-A4B5-C7EF5087194F}"/>
    <dgm:cxn modelId="{ABFF8DBF-F0D2-4EFE-8AF9-E1DDBBDC646B}" srcId="{965CD971-9EFE-440B-8546-F10D868526B1}" destId="{E478D873-E09B-4FFC-9C94-6F0D90D37029}" srcOrd="2" destOrd="0" parTransId="{EF4AC4D2-69E9-42B8-95CF-1A5958F9874E}" sibTransId="{AC0876A9-BF09-46BE-9161-F5539E3CE93C}"/>
    <dgm:cxn modelId="{16C4ECBF-037A-4456-B233-77D7664F1526}" srcId="{4BEE5DB2-BFE2-49FE-8271-2320C9745C45}" destId="{CB5B0922-F140-4F89-B2C6-448043DAFB59}" srcOrd="0" destOrd="0" parTransId="{A5455FB8-1316-4595-BFC2-61B7377C7513}" sibTransId="{0ACF3D6F-2E0C-45FC-9F96-4DEC5B65FA84}"/>
    <dgm:cxn modelId="{FAC627C0-03CA-494C-9A60-E924251218D2}" srcId="{7D1D3B37-DFC4-4F06-B952-A0D1626C4401}" destId="{C1367B2F-B3E8-48C1-8C8C-5495C9F1BC1B}" srcOrd="0" destOrd="0" parTransId="{7E3CA21E-0798-4438-BEEC-C041322BC2B8}" sibTransId="{7BD7B3E8-977B-4BA3-94AC-F33AA9C69A4E}"/>
    <dgm:cxn modelId="{B589B4C5-38D9-4403-B3EC-44D432D99B44}" type="presOf" srcId="{7D1D3B37-DFC4-4F06-B952-A0D1626C4401}" destId="{4C63BA0F-F023-41AD-B81A-E0FA124950C0}" srcOrd="0" destOrd="0" presId="urn:microsoft.com/office/officeart/2009/3/layout/IncreasingArrowsProcess"/>
    <dgm:cxn modelId="{853A49C8-F23E-4A84-9378-1044A96AEF4B}" type="presOf" srcId="{090FA650-7E8F-4C43-B366-9E66C1AD90C9}" destId="{D22E1D65-1392-4FD8-BA85-7880197BDE25}" srcOrd="0" destOrd="0" presId="urn:microsoft.com/office/officeart/2009/3/layout/IncreasingArrowsProcess"/>
    <dgm:cxn modelId="{A69986CC-DDB2-4685-AA6E-B4B7EDE44488}" type="presOf" srcId="{965CD971-9EFE-440B-8546-F10D868526B1}" destId="{ED31441F-E0FB-4947-A8F9-4678202C406F}" srcOrd="0" destOrd="0" presId="urn:microsoft.com/office/officeart/2009/3/layout/IncreasingArrowsProcess"/>
    <dgm:cxn modelId="{1401F6DD-911E-45D0-8FF4-5E9CB5DA2373}" srcId="{090FA650-7E8F-4C43-B366-9E66C1AD90C9}" destId="{E7A0CB95-C090-4554-93F1-C423419D62C8}" srcOrd="0" destOrd="0" parTransId="{A84A602D-EE4E-484E-B858-3849840F73BD}" sibTransId="{E0AF8D61-8809-412A-8CD8-0BA119839993}"/>
    <dgm:cxn modelId="{AE255BE6-DEA1-AE46-AB17-2651AD3C6392}" type="presOf" srcId="{70444D05-9F42-0B49-A4ED-82BEEDAA1407}" destId="{B2CF26C3-81D7-4BC1-A6B4-180C50E750C5}" srcOrd="0" destOrd="1" presId="urn:microsoft.com/office/officeart/2009/3/layout/IncreasingArrowsProcess"/>
    <dgm:cxn modelId="{FDBD09EC-2923-4991-867D-E0CD509647B4}" type="presParOf" srcId="{ED31441F-E0FB-4947-A8F9-4678202C406F}" destId="{8F7F9655-9DA6-4C9F-9828-F6FE8199D6DE}" srcOrd="0" destOrd="0" presId="urn:microsoft.com/office/officeart/2009/3/layout/IncreasingArrowsProcess"/>
    <dgm:cxn modelId="{248516C6-535D-486D-9720-D3A4246E32BE}" type="presParOf" srcId="{ED31441F-E0FB-4947-A8F9-4678202C406F}" destId="{D4809B3C-1612-4771-AE9F-138D1127A882}" srcOrd="1" destOrd="0" presId="urn:microsoft.com/office/officeart/2009/3/layout/IncreasingArrowsProcess"/>
    <dgm:cxn modelId="{F0A78585-A826-4909-B5F0-2779E8F1A40C}" type="presParOf" srcId="{ED31441F-E0FB-4947-A8F9-4678202C406F}" destId="{D22E1D65-1392-4FD8-BA85-7880197BDE25}" srcOrd="2" destOrd="0" presId="urn:microsoft.com/office/officeart/2009/3/layout/IncreasingArrowsProcess"/>
    <dgm:cxn modelId="{3CA84F0B-0A99-4D68-B0C4-82AC288CDD0E}" type="presParOf" srcId="{ED31441F-E0FB-4947-A8F9-4678202C406F}" destId="{B2CF26C3-81D7-4BC1-A6B4-180C50E750C5}" srcOrd="3" destOrd="0" presId="urn:microsoft.com/office/officeart/2009/3/layout/IncreasingArrowsProcess"/>
    <dgm:cxn modelId="{58699562-A939-414C-8865-C0E4DA3389AA}" type="presParOf" srcId="{ED31441F-E0FB-4947-A8F9-4678202C406F}" destId="{381C04CB-89FC-44F8-8E90-9B24DD247B18}" srcOrd="4" destOrd="0" presId="urn:microsoft.com/office/officeart/2009/3/layout/IncreasingArrowsProcess"/>
    <dgm:cxn modelId="{F13D960F-DD82-4236-9EF2-D43307D91B5D}" type="presParOf" srcId="{ED31441F-E0FB-4947-A8F9-4678202C406F}" destId="{32719892-F4CD-4E11-BF43-7E4A833E99A3}" srcOrd="5" destOrd="0" presId="urn:microsoft.com/office/officeart/2009/3/layout/IncreasingArrowsProcess"/>
    <dgm:cxn modelId="{0D2F2375-F214-486D-A58C-B5D5E0758145}" type="presParOf" srcId="{ED31441F-E0FB-4947-A8F9-4678202C406F}" destId="{4C63BA0F-F023-41AD-B81A-E0FA124950C0}" srcOrd="6" destOrd="0" presId="urn:microsoft.com/office/officeart/2009/3/layout/IncreasingArrowsProcess"/>
    <dgm:cxn modelId="{693E185E-3830-492B-8866-1F139AA3AF35}" type="presParOf" srcId="{ED31441F-E0FB-4947-A8F9-4678202C406F}" destId="{687FA2E2-FF45-44BD-8129-FF3F8C5375B7}" srcOrd="7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7F9655-9DA6-4C9F-9828-F6FE8199D6DE}">
      <dsp:nvSpPr>
        <dsp:cNvPr id="0" name=""/>
        <dsp:cNvSpPr/>
      </dsp:nvSpPr>
      <dsp:spPr>
        <a:xfrm>
          <a:off x="518579" y="218122"/>
          <a:ext cx="1950363" cy="709649"/>
        </a:xfrm>
        <a:prstGeom prst="rightArrow">
          <a:avLst>
            <a:gd name="adj1" fmla="val 50000"/>
            <a:gd name="adj2" fmla="val 5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254000" bIns="135604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Fall 2020</a:t>
          </a:r>
        </a:p>
      </dsp:txBody>
      <dsp:txXfrm>
        <a:off x="518579" y="395534"/>
        <a:ext cx="1772951" cy="354825"/>
      </dsp:txXfrm>
    </dsp:sp>
    <dsp:sp modelId="{D4809B3C-1612-4771-AE9F-138D1127A882}">
      <dsp:nvSpPr>
        <dsp:cNvPr id="0" name=""/>
        <dsp:cNvSpPr/>
      </dsp:nvSpPr>
      <dsp:spPr>
        <a:xfrm>
          <a:off x="549568" y="717996"/>
          <a:ext cx="2130322" cy="15800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>
              <a:highlight>
                <a:srgbClr val="FFFF00"/>
              </a:highlight>
            </a:rPr>
            <a:t>RBS</a:t>
          </a:r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>
              <a:highlight>
                <a:srgbClr val="FFFF00"/>
              </a:highlight>
            </a:rPr>
            <a:t>LSN</a:t>
          </a:r>
          <a:r>
            <a:rPr lang="en-US" sz="1050" kern="1200" dirty="0"/>
            <a:t> </a:t>
          </a:r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>
              <a:highlight>
                <a:srgbClr val="FFFF00"/>
              </a:highlight>
            </a:rPr>
            <a:t>SCI</a:t>
          </a:r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>
              <a:highlight>
                <a:srgbClr val="FFFF00"/>
              </a:highlight>
            </a:rPr>
            <a:t>MGSA</a:t>
          </a:r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>
              <a:highlight>
                <a:srgbClr val="FFFF00"/>
              </a:highlight>
            </a:rPr>
            <a:t>SOE</a:t>
          </a:r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>
              <a:highlight>
                <a:srgbClr val="FFFF00"/>
              </a:highlight>
            </a:rPr>
            <a:t>SMLR </a:t>
          </a:r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>
              <a:highlight>
                <a:srgbClr val="FFFF00"/>
              </a:highlight>
            </a:rPr>
            <a:t>BSP</a:t>
          </a:r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50" kern="1200" dirty="0"/>
        </a:p>
      </dsp:txBody>
      <dsp:txXfrm>
        <a:off x="549568" y="717996"/>
        <a:ext cx="2130322" cy="1580007"/>
      </dsp:txXfrm>
    </dsp:sp>
    <dsp:sp modelId="{D22E1D65-1392-4FD8-BA85-7880197BDE25}">
      <dsp:nvSpPr>
        <dsp:cNvPr id="0" name=""/>
        <dsp:cNvSpPr/>
      </dsp:nvSpPr>
      <dsp:spPr>
        <a:xfrm>
          <a:off x="1834339" y="528986"/>
          <a:ext cx="2214839" cy="709649"/>
        </a:xfrm>
        <a:prstGeom prst="rightArrow">
          <a:avLst>
            <a:gd name="adj1" fmla="val 50000"/>
            <a:gd name="adj2" fmla="val 5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254000" bIns="135604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Spring 2021</a:t>
          </a:r>
        </a:p>
      </dsp:txBody>
      <dsp:txXfrm>
        <a:off x="1834339" y="706398"/>
        <a:ext cx="2037427" cy="354825"/>
      </dsp:txXfrm>
    </dsp:sp>
    <dsp:sp modelId="{B2CF26C3-81D7-4BC1-A6B4-180C50E750C5}">
      <dsp:nvSpPr>
        <dsp:cNvPr id="0" name=""/>
        <dsp:cNvSpPr/>
      </dsp:nvSpPr>
      <dsp:spPr>
        <a:xfrm>
          <a:off x="1858788" y="1065326"/>
          <a:ext cx="2157087" cy="20620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highlight>
                <a:srgbClr val="FFFF00"/>
              </a:highlight>
            </a:rPr>
            <a:t>MGSA</a:t>
          </a:r>
          <a:endParaRPr lang="en-US" sz="1200" kern="1200" dirty="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highlight>
                <a:srgbClr val="FFFF00"/>
              </a:highlight>
            </a:rPr>
            <a:t>SOE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highlight>
                <a:srgbClr val="FFFF00"/>
              </a:highlight>
            </a:rPr>
            <a:t>SMLR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highlight>
                <a:srgbClr val="00FFFF"/>
              </a:highlight>
            </a:rPr>
            <a:t>SEBS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highlight>
                <a:srgbClr val="00FFFF"/>
              </a:highlight>
            </a:rPr>
            <a:t>SAS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highlight>
                <a:srgbClr val="00FFFF"/>
              </a:highlight>
            </a:rPr>
            <a:t>EMSoP</a:t>
          </a:r>
          <a:endParaRPr lang="en-US" sz="1200" kern="1200" dirty="0">
            <a:highlight>
              <a:srgbClr val="00FFFF"/>
            </a:highlight>
          </a:endParaRP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highlight>
                <a:srgbClr val="00FFFF"/>
              </a:highlight>
            </a:rPr>
            <a:t>GSAPP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highlight>
                <a:srgbClr val="00FF00"/>
              </a:highlight>
            </a:rPr>
            <a:t>RU - N</a:t>
          </a:r>
        </a:p>
      </dsp:txBody>
      <dsp:txXfrm>
        <a:off x="1858788" y="1065326"/>
        <a:ext cx="2157087" cy="2062059"/>
      </dsp:txXfrm>
    </dsp:sp>
    <dsp:sp modelId="{381C04CB-89FC-44F8-8E90-9B24DD247B18}">
      <dsp:nvSpPr>
        <dsp:cNvPr id="0" name=""/>
        <dsp:cNvSpPr/>
      </dsp:nvSpPr>
      <dsp:spPr>
        <a:xfrm>
          <a:off x="4195211" y="774273"/>
          <a:ext cx="2291736" cy="709649"/>
        </a:xfrm>
        <a:prstGeom prst="rightArrow">
          <a:avLst>
            <a:gd name="adj1" fmla="val 50000"/>
            <a:gd name="adj2" fmla="val 5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254000" bIns="135604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Fall 2021</a:t>
          </a:r>
        </a:p>
      </dsp:txBody>
      <dsp:txXfrm>
        <a:off x="4195211" y="951685"/>
        <a:ext cx="2114324" cy="354825"/>
      </dsp:txXfrm>
    </dsp:sp>
    <dsp:sp modelId="{32719892-F4CD-4E11-BF43-7E4A833E99A3}">
      <dsp:nvSpPr>
        <dsp:cNvPr id="0" name=""/>
        <dsp:cNvSpPr/>
      </dsp:nvSpPr>
      <dsp:spPr>
        <a:xfrm>
          <a:off x="4176549" y="1327371"/>
          <a:ext cx="2080634" cy="17746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highlight>
                <a:srgbClr val="00FFFF"/>
              </a:highlight>
            </a:rPr>
            <a:t>SAS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highlight>
                <a:srgbClr val="00FFFF"/>
              </a:highlight>
            </a:rPr>
            <a:t>SSW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highlight>
                <a:srgbClr val="00FFFF"/>
              </a:highlight>
            </a:rPr>
            <a:t>GSE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Project Sites</a:t>
          </a:r>
        </a:p>
      </dsp:txBody>
      <dsp:txXfrm>
        <a:off x="4176549" y="1327371"/>
        <a:ext cx="2080634" cy="1774613"/>
      </dsp:txXfrm>
    </dsp:sp>
    <dsp:sp modelId="{4C63BA0F-F023-41AD-B81A-E0FA124950C0}">
      <dsp:nvSpPr>
        <dsp:cNvPr id="0" name=""/>
        <dsp:cNvSpPr/>
      </dsp:nvSpPr>
      <dsp:spPr>
        <a:xfrm>
          <a:off x="6191319" y="1018723"/>
          <a:ext cx="1988585" cy="709649"/>
        </a:xfrm>
        <a:prstGeom prst="rightArrow">
          <a:avLst>
            <a:gd name="adj1" fmla="val 50000"/>
            <a:gd name="adj2" fmla="val 5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254000" bIns="135604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Spring 2022</a:t>
          </a:r>
        </a:p>
      </dsp:txBody>
      <dsp:txXfrm>
        <a:off x="6191319" y="1196135"/>
        <a:ext cx="1811173" cy="354825"/>
      </dsp:txXfrm>
    </dsp:sp>
    <dsp:sp modelId="{687FA2E2-FF45-44BD-8129-FF3F8C5375B7}">
      <dsp:nvSpPr>
        <dsp:cNvPr id="0" name=""/>
        <dsp:cNvSpPr/>
      </dsp:nvSpPr>
      <dsp:spPr>
        <a:xfrm>
          <a:off x="6206742" y="1565556"/>
          <a:ext cx="1991107" cy="12252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highlight>
                <a:srgbClr val="00FFFF"/>
              </a:highlight>
            </a:rPr>
            <a:t>SAS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Project Sites</a:t>
          </a:r>
        </a:p>
      </dsp:txBody>
      <dsp:txXfrm>
        <a:off x="6206742" y="1565556"/>
        <a:ext cx="1991107" cy="12252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F866C6-8B2A-428E-B739-E94CE1822F45}" type="datetimeFigureOut">
              <a:rPr lang="en-US" smtClean="0"/>
              <a:t>9/23/20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0F08F-1F2C-42C4-A881-289C0869C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885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F0F08F-1F2C-42C4-A881-289C0869CF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690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F0F08F-1F2C-42C4-A881-289C0869CF5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028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F0F08F-1F2C-42C4-A881-289C0869CF5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659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F0F08F-1F2C-42C4-A881-289C0869CF5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635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F0F08F-1F2C-42C4-A881-289C0869CF5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145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25" y="223527"/>
            <a:ext cx="3240509" cy="87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857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23BF7-9F5A-9E42-B502-689AC6A1E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8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0862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0862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A2D79-D5B9-9E44-BC26-5C4012EF6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2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88343-B159-074D-B355-B61FD1A20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22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24AE8-78F8-144E-A4FE-553D35E59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83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3400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3400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DA8B8-D04C-214E-83CE-5B60915F9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6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261A5-F588-D34E-A84B-E514DA90C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49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C725B-9C86-6E43-AAF9-1A329DDB2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28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A03EE-8AFD-D547-9E71-0BD0BE6F9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47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F1C61-654F-EF4C-B7CF-635108DFC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78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5825F-7512-8045-B403-CF218AA20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8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606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5F5F5F"/>
                </a:solidFill>
                <a:cs typeface="Geneva" charset="0"/>
              </a:defRPr>
            </a:lvl1pPr>
          </a:lstStyle>
          <a:p>
            <a:pPr>
              <a:defRPr/>
            </a:pPr>
            <a:fld id="{94F06B10-230A-2842-997C-D8605B527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457200" y="4683919"/>
            <a:ext cx="2286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400">
                <a:solidFill>
                  <a:srgbClr val="5F5F5F"/>
                </a:solidFill>
              </a:rPr>
              <a:t>LMS Transition to Canvas</a:t>
            </a:r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4876800" y="73819"/>
            <a:ext cx="4191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US" sz="200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419100"/>
            <a:ext cx="9144000" cy="4763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32" y="68302"/>
            <a:ext cx="1196731" cy="3238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ヒラギノ角ゴ Pro W3" charset="0"/>
          <a:cs typeface="Geneva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2"/>
          </a:solidFill>
          <a:latin typeface="+mn-lt"/>
          <a:ea typeface="ヒラギノ角ゴ Pro W3" charset="0"/>
          <a:cs typeface="Geneva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Geneva" charset="0"/>
          <a:cs typeface="Geneva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  <a:ea typeface="Geneva" charset="0"/>
          <a:cs typeface="Geneva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2"/>
          </a:solidFill>
          <a:latin typeface="+mn-lt"/>
          <a:ea typeface="Geneva" charset="0"/>
          <a:cs typeface="Geneva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2"/>
          </a:solidFill>
          <a:latin typeface="+mn-lt"/>
          <a:ea typeface="Geneva" charset="0"/>
          <a:cs typeface="Geneva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LMS Transition to Canvas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/>
              </a:rPr>
              <a:t>Project Update</a:t>
            </a:r>
          </a:p>
          <a:p>
            <a:pPr eaLnBrk="1" hangingPunct="1"/>
            <a:r>
              <a:rPr lang="en-US" dirty="0">
                <a:latin typeface="Arial"/>
              </a:rPr>
              <a:t>September 17</a:t>
            </a:r>
            <a:r>
              <a:rPr lang="en-US" baseline="30000" dirty="0">
                <a:latin typeface="Arial"/>
              </a:rPr>
              <a:t>th</a:t>
            </a:r>
            <a:r>
              <a:rPr lang="en-US" dirty="0">
                <a:latin typeface="Arial"/>
              </a:rPr>
              <a:t>, 2020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Migration Updates</a:t>
            </a:r>
          </a:p>
          <a:p>
            <a:r>
              <a:rPr lang="en-US" sz="2000" dirty="0"/>
              <a:t>Updated Migration Plan/Timeline</a:t>
            </a:r>
          </a:p>
          <a:p>
            <a:r>
              <a:rPr lang="en-US" sz="2000" dirty="0"/>
              <a:t>Migration Process Updates</a:t>
            </a:r>
          </a:p>
          <a:p>
            <a:r>
              <a:rPr lang="en-US" sz="2000" dirty="0"/>
              <a:t>Technical Developments</a:t>
            </a:r>
          </a:p>
          <a:p>
            <a:r>
              <a:rPr lang="en-US" sz="2000" dirty="0"/>
              <a:t>Next Steps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21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0623-C437-5842-A8F5-B168617A4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Blackboard Migration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53536-7781-FF4F-951F-51E59E968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Rutgers Business School is now teaching on Canvas.</a:t>
            </a:r>
          </a:p>
          <a:p>
            <a:r>
              <a:rPr lang="en-US" dirty="0"/>
              <a:t>RBS migrations to be fully completed after the Fall </a:t>
            </a:r>
            <a:r>
              <a:rPr lang="en-US"/>
              <a:t>20 term.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C9A698-02D5-F849-BE1A-AE924BB1A3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091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A746BC9-6B6D-479C-A4E0-8CD0800AA8F4}"/>
              </a:ext>
            </a:extLst>
          </p:cNvPr>
          <p:cNvGraphicFramePr>
            <a:graphicFrameLocks noGrp="1"/>
          </p:cNvGraphicFramePr>
          <p:nvPr/>
        </p:nvGraphicFramePr>
        <p:xfrm>
          <a:off x="355600" y="1063229"/>
          <a:ext cx="8331200" cy="322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248">
                  <a:extLst>
                    <a:ext uri="{9D8B030D-6E8A-4147-A177-3AD203B41FA5}">
                      <a16:colId xmlns:a16="http://schemas.microsoft.com/office/drawing/2014/main" val="2702582101"/>
                    </a:ext>
                  </a:extLst>
                </a:gridCol>
                <a:gridCol w="333248">
                  <a:extLst>
                    <a:ext uri="{9D8B030D-6E8A-4147-A177-3AD203B41FA5}">
                      <a16:colId xmlns:a16="http://schemas.microsoft.com/office/drawing/2014/main" val="1305432565"/>
                    </a:ext>
                  </a:extLst>
                </a:gridCol>
                <a:gridCol w="333248">
                  <a:extLst>
                    <a:ext uri="{9D8B030D-6E8A-4147-A177-3AD203B41FA5}">
                      <a16:colId xmlns:a16="http://schemas.microsoft.com/office/drawing/2014/main" val="681098178"/>
                    </a:ext>
                  </a:extLst>
                </a:gridCol>
                <a:gridCol w="333248">
                  <a:extLst>
                    <a:ext uri="{9D8B030D-6E8A-4147-A177-3AD203B41FA5}">
                      <a16:colId xmlns:a16="http://schemas.microsoft.com/office/drawing/2014/main" val="2293386925"/>
                    </a:ext>
                  </a:extLst>
                </a:gridCol>
                <a:gridCol w="333248">
                  <a:extLst>
                    <a:ext uri="{9D8B030D-6E8A-4147-A177-3AD203B41FA5}">
                      <a16:colId xmlns:a16="http://schemas.microsoft.com/office/drawing/2014/main" val="3330314373"/>
                    </a:ext>
                  </a:extLst>
                </a:gridCol>
                <a:gridCol w="333248">
                  <a:extLst>
                    <a:ext uri="{9D8B030D-6E8A-4147-A177-3AD203B41FA5}">
                      <a16:colId xmlns:a16="http://schemas.microsoft.com/office/drawing/2014/main" val="2284379890"/>
                    </a:ext>
                  </a:extLst>
                </a:gridCol>
                <a:gridCol w="333248">
                  <a:extLst>
                    <a:ext uri="{9D8B030D-6E8A-4147-A177-3AD203B41FA5}">
                      <a16:colId xmlns:a16="http://schemas.microsoft.com/office/drawing/2014/main" val="1801025066"/>
                    </a:ext>
                  </a:extLst>
                </a:gridCol>
                <a:gridCol w="333248">
                  <a:extLst>
                    <a:ext uri="{9D8B030D-6E8A-4147-A177-3AD203B41FA5}">
                      <a16:colId xmlns:a16="http://schemas.microsoft.com/office/drawing/2014/main" val="2721022532"/>
                    </a:ext>
                  </a:extLst>
                </a:gridCol>
                <a:gridCol w="333248">
                  <a:extLst>
                    <a:ext uri="{9D8B030D-6E8A-4147-A177-3AD203B41FA5}">
                      <a16:colId xmlns:a16="http://schemas.microsoft.com/office/drawing/2014/main" val="3068320200"/>
                    </a:ext>
                  </a:extLst>
                </a:gridCol>
                <a:gridCol w="333248">
                  <a:extLst>
                    <a:ext uri="{9D8B030D-6E8A-4147-A177-3AD203B41FA5}">
                      <a16:colId xmlns:a16="http://schemas.microsoft.com/office/drawing/2014/main" val="2023841951"/>
                    </a:ext>
                  </a:extLst>
                </a:gridCol>
                <a:gridCol w="333248">
                  <a:extLst>
                    <a:ext uri="{9D8B030D-6E8A-4147-A177-3AD203B41FA5}">
                      <a16:colId xmlns:a16="http://schemas.microsoft.com/office/drawing/2014/main" val="2552544696"/>
                    </a:ext>
                  </a:extLst>
                </a:gridCol>
                <a:gridCol w="333248">
                  <a:extLst>
                    <a:ext uri="{9D8B030D-6E8A-4147-A177-3AD203B41FA5}">
                      <a16:colId xmlns:a16="http://schemas.microsoft.com/office/drawing/2014/main" val="65039156"/>
                    </a:ext>
                  </a:extLst>
                </a:gridCol>
                <a:gridCol w="333248">
                  <a:extLst>
                    <a:ext uri="{9D8B030D-6E8A-4147-A177-3AD203B41FA5}">
                      <a16:colId xmlns:a16="http://schemas.microsoft.com/office/drawing/2014/main" val="1581787168"/>
                    </a:ext>
                  </a:extLst>
                </a:gridCol>
                <a:gridCol w="333248">
                  <a:extLst>
                    <a:ext uri="{9D8B030D-6E8A-4147-A177-3AD203B41FA5}">
                      <a16:colId xmlns:a16="http://schemas.microsoft.com/office/drawing/2014/main" val="2692498908"/>
                    </a:ext>
                  </a:extLst>
                </a:gridCol>
                <a:gridCol w="333248">
                  <a:extLst>
                    <a:ext uri="{9D8B030D-6E8A-4147-A177-3AD203B41FA5}">
                      <a16:colId xmlns:a16="http://schemas.microsoft.com/office/drawing/2014/main" val="789696947"/>
                    </a:ext>
                  </a:extLst>
                </a:gridCol>
                <a:gridCol w="333248">
                  <a:extLst>
                    <a:ext uri="{9D8B030D-6E8A-4147-A177-3AD203B41FA5}">
                      <a16:colId xmlns:a16="http://schemas.microsoft.com/office/drawing/2014/main" val="346394578"/>
                    </a:ext>
                  </a:extLst>
                </a:gridCol>
                <a:gridCol w="333248">
                  <a:extLst>
                    <a:ext uri="{9D8B030D-6E8A-4147-A177-3AD203B41FA5}">
                      <a16:colId xmlns:a16="http://schemas.microsoft.com/office/drawing/2014/main" val="3069560962"/>
                    </a:ext>
                  </a:extLst>
                </a:gridCol>
                <a:gridCol w="333248">
                  <a:extLst>
                    <a:ext uri="{9D8B030D-6E8A-4147-A177-3AD203B41FA5}">
                      <a16:colId xmlns:a16="http://schemas.microsoft.com/office/drawing/2014/main" val="3308061488"/>
                    </a:ext>
                  </a:extLst>
                </a:gridCol>
                <a:gridCol w="333248">
                  <a:extLst>
                    <a:ext uri="{9D8B030D-6E8A-4147-A177-3AD203B41FA5}">
                      <a16:colId xmlns:a16="http://schemas.microsoft.com/office/drawing/2014/main" val="1074466487"/>
                    </a:ext>
                  </a:extLst>
                </a:gridCol>
                <a:gridCol w="333248">
                  <a:extLst>
                    <a:ext uri="{9D8B030D-6E8A-4147-A177-3AD203B41FA5}">
                      <a16:colId xmlns:a16="http://schemas.microsoft.com/office/drawing/2014/main" val="1960135568"/>
                    </a:ext>
                  </a:extLst>
                </a:gridCol>
                <a:gridCol w="333248">
                  <a:extLst>
                    <a:ext uri="{9D8B030D-6E8A-4147-A177-3AD203B41FA5}">
                      <a16:colId xmlns:a16="http://schemas.microsoft.com/office/drawing/2014/main" val="758612105"/>
                    </a:ext>
                  </a:extLst>
                </a:gridCol>
                <a:gridCol w="333248">
                  <a:extLst>
                    <a:ext uri="{9D8B030D-6E8A-4147-A177-3AD203B41FA5}">
                      <a16:colId xmlns:a16="http://schemas.microsoft.com/office/drawing/2014/main" val="2831818170"/>
                    </a:ext>
                  </a:extLst>
                </a:gridCol>
                <a:gridCol w="333248">
                  <a:extLst>
                    <a:ext uri="{9D8B030D-6E8A-4147-A177-3AD203B41FA5}">
                      <a16:colId xmlns:a16="http://schemas.microsoft.com/office/drawing/2014/main" val="827878872"/>
                    </a:ext>
                  </a:extLst>
                </a:gridCol>
                <a:gridCol w="333248">
                  <a:extLst>
                    <a:ext uri="{9D8B030D-6E8A-4147-A177-3AD203B41FA5}">
                      <a16:colId xmlns:a16="http://schemas.microsoft.com/office/drawing/2014/main" val="3330213027"/>
                    </a:ext>
                  </a:extLst>
                </a:gridCol>
                <a:gridCol w="333248">
                  <a:extLst>
                    <a:ext uri="{9D8B030D-6E8A-4147-A177-3AD203B41FA5}">
                      <a16:colId xmlns:a16="http://schemas.microsoft.com/office/drawing/2014/main" val="1382853295"/>
                    </a:ext>
                  </a:extLst>
                </a:gridCol>
              </a:tblGrid>
              <a:tr h="3360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Mar-20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Apr-20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May-20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Jun-20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Jul-20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Aug-20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Sep-20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Oct-20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Nov-20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Dec-20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Jan-21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Feb-21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Mar-21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Apr-21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May-21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Jun-21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Jul-21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Aug-21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Sep-21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Oct-21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Nov-21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Dec-21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Jan-22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Feb-22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Mar-22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933176"/>
                  </a:ext>
                </a:extLst>
              </a:tr>
              <a:tr h="288499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472398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E37B284-4BFA-47F9-8A72-6E9F01F76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Migration Plan/Timeline (as of July 2020)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F1869758-221D-469A-BF20-555B12D731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5337181"/>
              </p:ext>
            </p:extLst>
          </p:nvPr>
        </p:nvGraphicFramePr>
        <p:xfrm>
          <a:off x="-177800" y="1147353"/>
          <a:ext cx="8197850" cy="313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8452ADF-1372-4DDA-823B-C60C88F476F8}"/>
              </a:ext>
            </a:extLst>
          </p:cNvPr>
          <p:cNvSpPr txBox="1"/>
          <p:nvPr/>
        </p:nvSpPr>
        <p:spPr>
          <a:xfrm>
            <a:off x="355600" y="4349327"/>
            <a:ext cx="833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	 	</a:t>
            </a:r>
          </a:p>
          <a:p>
            <a:r>
              <a:rPr lang="en-US" sz="1200" dirty="0">
                <a:highlight>
                  <a:srgbClr val="FFFF00"/>
                </a:highlight>
              </a:rPr>
              <a:t>Completed/Underway (Teaching on Canvas begins Fall 2020)</a:t>
            </a:r>
            <a:r>
              <a:rPr lang="en-US" sz="1200" dirty="0"/>
              <a:t>		</a:t>
            </a:r>
          </a:p>
          <a:p>
            <a:r>
              <a:rPr lang="en-US" sz="1200" dirty="0">
                <a:highlight>
                  <a:srgbClr val="00FFFF"/>
                </a:highlight>
              </a:rPr>
              <a:t>Next Migrations (Teaching on Canvas begins Spring 2021)</a:t>
            </a:r>
          </a:p>
          <a:p>
            <a:r>
              <a:rPr lang="en-US" sz="1200" dirty="0">
                <a:highlight>
                  <a:srgbClr val="00FF00"/>
                </a:highlight>
              </a:rPr>
              <a:t>Blackboard (Teaching on Canvas begins Spring 2021)</a:t>
            </a:r>
            <a:endParaRPr lang="en-US" sz="1200" dirty="0">
              <a:highlight>
                <a:srgbClr val="00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740167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C1F72-DABE-E940-9AF1-890413174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Migration Process Improvements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D2C9B-212D-F24D-9928-42EB0F324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Course Inventory: There is no longer an emphasis on each unit approving their course inventory</a:t>
            </a:r>
          </a:p>
          <a:p>
            <a:r>
              <a:rPr lang="en-US" dirty="0"/>
              <a:t>Automated migration tool (K-16) has expediated process</a:t>
            </a:r>
          </a:p>
          <a:p>
            <a:pPr lvl="1"/>
            <a:r>
              <a:rPr lang="en-US" dirty="0"/>
              <a:t>Courses being migrated in bulk with limited exceptions</a:t>
            </a:r>
          </a:p>
          <a:p>
            <a:pPr lvl="2"/>
            <a:r>
              <a:rPr lang="en-US" dirty="0"/>
              <a:t>Avg exceptions per course: 1, Max exceptions per course: 26</a:t>
            </a:r>
          </a:p>
          <a:p>
            <a:r>
              <a:rPr lang="en-US" dirty="0"/>
              <a:t>Automated bulk migrations have removed resource constraints</a:t>
            </a:r>
          </a:p>
          <a:p>
            <a:pPr lvl="1"/>
            <a:r>
              <a:rPr lang="en-US" dirty="0"/>
              <a:t>Initial migrations will now include entire 2-year inventory</a:t>
            </a:r>
          </a:p>
          <a:p>
            <a:r>
              <a:rPr lang="en-US" dirty="0"/>
              <a:t>Individual instructor approval now optional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96C930-8C37-1742-907E-47F8A3DF7A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867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F6298-DD50-3844-9883-FF3D0727D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LMS Technical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AE9BB-B2F6-4A41-B7D6-2722406D3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REGIS </a:t>
            </a:r>
            <a:r>
              <a:rPr lang="en-US" dirty="0" err="1"/>
              <a:t>GradeSync</a:t>
            </a:r>
            <a:r>
              <a:rPr lang="en-US" dirty="0"/>
              <a:t> – Spring 2020</a:t>
            </a:r>
          </a:p>
          <a:p>
            <a:pPr lvl="1"/>
            <a:r>
              <a:rPr lang="en-US" dirty="0"/>
              <a:t>Successfully launched for Spring, feedback has been positive</a:t>
            </a:r>
          </a:p>
          <a:p>
            <a:pPr lvl="1"/>
            <a:r>
              <a:rPr lang="en-US" dirty="0"/>
              <a:t>V2 will include integration with RBHS/Banner</a:t>
            </a:r>
          </a:p>
          <a:p>
            <a:r>
              <a:rPr lang="en-US" dirty="0"/>
              <a:t>Photo Rosters in Canvas – Fall 2020</a:t>
            </a:r>
          </a:p>
          <a:p>
            <a:pPr lvl="1"/>
            <a:r>
              <a:rPr lang="en-US" dirty="0"/>
              <a:t>On target</a:t>
            </a:r>
          </a:p>
          <a:p>
            <a:r>
              <a:rPr lang="en-US" dirty="0"/>
              <a:t>WebEx/Canvas integration – Fall 2020</a:t>
            </a:r>
          </a:p>
          <a:p>
            <a:pPr lvl="1"/>
            <a:r>
              <a:rPr lang="en-US" dirty="0"/>
              <a:t>WebEx on target, Zoom integration currently under development</a:t>
            </a:r>
          </a:p>
          <a:p>
            <a:r>
              <a:rPr lang="en-US" dirty="0"/>
              <a:t>SRDB Provisioning – Spring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C2EFA5-B793-0547-B928-EFC5B525C1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79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885D6-D716-4EE9-B27D-B612BF295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DE28C-B7D7-438B-BA7B-88410720D6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migrations underway</a:t>
            </a:r>
          </a:p>
          <a:p>
            <a:r>
              <a:rPr lang="en-US" dirty="0"/>
              <a:t>Prepare unit migration plans for Spring 2021 and beyond</a:t>
            </a:r>
          </a:p>
          <a:p>
            <a:r>
              <a:rPr lang="en-US" dirty="0"/>
              <a:t>Continue development on the technical improvements</a:t>
            </a:r>
          </a:p>
          <a:p>
            <a:r>
              <a:rPr lang="en-US" dirty="0"/>
              <a:t>Continue optimization of LMS support network/services</a:t>
            </a:r>
          </a:p>
          <a:p>
            <a:r>
              <a:rPr lang="en-US" dirty="0"/>
              <a:t>Resume work around recommendations for improving the learning technology ecosystem</a:t>
            </a:r>
            <a:endParaRPr lang="en-US" dirty="0"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0524ED-465F-4873-8B78-60A158AD79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518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1B74A-29C7-D64F-9B33-B3C4ACCA9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Fall 2020 LMS Steering Committee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621E3-658C-FF42-A12E-96FB7E45F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 project update will be sent in early September</a:t>
            </a:r>
          </a:p>
          <a:p>
            <a:r>
              <a:rPr lang="en-US" dirty="0"/>
              <a:t>Meetings will be held virtually during the Fall 2020 semester</a:t>
            </a:r>
          </a:p>
          <a:p>
            <a:r>
              <a:rPr lang="en-US" dirty="0"/>
              <a:t>A Doodle poll will be sent out in late August to determine availability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0F6EBA-D96E-BE46-85C8-E2CFD4B1A9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846986"/>
      </p:ext>
    </p:extLst>
  </p:cSld>
  <p:clrMapOvr>
    <a:masterClrMapping/>
  </p:clrMapOvr>
</p:sld>
</file>

<file path=ppt/theme/theme1.xml><?xml version="1.0" encoding="utf-8"?>
<a:theme xmlns:a="http://schemas.openxmlformats.org/drawingml/2006/main" name="_RU_template_SHIELD_logotype_4x3 standard">
  <a:themeElements>
    <a:clrScheme name="RU_Template_Verdana_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U_Template_Verdana_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U_Template_Verdana_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LMS Transition to Canvas-Senate Update 4-14-2020" id="{5F587F4C-4480-E84D-99D2-33B8636DDBC4}" vid="{1E28D507-18A8-3A4D-AE10-3A26360CD01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3B2FC98240DF4397D088F7ABCB3914" ma:contentTypeVersion="" ma:contentTypeDescription="Create a new document." ma:contentTypeScope="" ma:versionID="46f92f882a342bce3a4d75deaf001369">
  <xsd:schema xmlns:xsd="http://www.w3.org/2001/XMLSchema" xmlns:xs="http://www.w3.org/2001/XMLSchema" xmlns:p="http://schemas.microsoft.com/office/2006/metadata/properties" xmlns:ns2="D58B7C88-2F2F-4BBE-B601-B2DCCB5D34D1" xmlns:ns3="http://schemas.microsoft.com/sharepoint/v4" xmlns:ns4="25ce722f-cbee-47ff-9053-e3cbc7474d23" xmlns:ns5="d58b7c88-2f2f-4bbe-b601-b2dccb5d34d1" targetNamespace="http://schemas.microsoft.com/office/2006/metadata/properties" ma:root="true" ma:fieldsID="279fd6d4f9fccec1b1b192e7affebaa9" ns2:_="" ns3:_="" ns4:_="" ns5:_="">
    <xsd:import namespace="D58B7C88-2F2F-4BBE-B601-B2DCCB5D34D1"/>
    <xsd:import namespace="http://schemas.microsoft.com/sharepoint/v4"/>
    <xsd:import namespace="25ce722f-cbee-47ff-9053-e3cbc7474d23"/>
    <xsd:import namespace="d58b7c88-2f2f-4bbe-b601-b2dccb5d34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IconOverlay" minOccurs="0"/>
                <xsd:element ref="ns4:SharedWithUsers" minOccurs="0"/>
                <xsd:element ref="ns4:SharedWithDetails" minOccurs="0"/>
                <xsd:element ref="ns5:MediaServiceAutoKeyPoints" minOccurs="0"/>
                <xsd:element ref="ns5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8B7C88-2F2F-4BBE-B601-B2DCCB5D34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0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ce722f-cbee-47ff-9053-e3cbc7474d23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8b7c88-2f2f-4bbe-b601-b2dccb5d34d1" elementFormDefault="qualified">
    <xsd:import namespace="http://schemas.microsoft.com/office/2006/documentManagement/types"/>
    <xsd:import namespace="http://schemas.microsoft.com/office/infopath/2007/PartnerControls"/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SharedWithUsers xmlns="25ce722f-cbee-47ff-9053-e3cbc7474d23">
      <UserInfo>
        <DisplayName>Charles Collick</DisplayName>
        <AccountId>363</AccountId>
        <AccountType/>
      </UserInfo>
      <UserInfo>
        <DisplayName>Tommy Loo</DisplayName>
        <AccountId>12</AccountId>
        <AccountType/>
      </UserInfo>
      <UserInfo>
        <DisplayName>William Pagan</DisplayName>
        <AccountId>516</AccountId>
        <AccountType/>
      </UserInfo>
      <UserInfo>
        <DisplayName>Bernadette Power</DisplayName>
        <AccountId>515</AccountId>
        <AccountType/>
      </UserInfo>
      <UserInfo>
        <DisplayName>Christopher Valera</DisplayName>
        <AccountId>364</AccountId>
        <AccountType/>
      </UserInfo>
      <UserInfo>
        <DisplayName>Roy Chao</DisplayName>
        <AccountId>527</AccountId>
        <AccountType/>
      </UserInfo>
      <UserInfo>
        <DisplayName>Priscilla Hockin Brown</DisplayName>
        <AccountId>518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D51C573C-C062-49F7-AA89-B8A877A740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8B7C88-2F2F-4BBE-B601-B2DCCB5D34D1"/>
    <ds:schemaRef ds:uri="http://schemas.microsoft.com/sharepoint/v4"/>
    <ds:schemaRef ds:uri="25ce722f-cbee-47ff-9053-e3cbc7474d23"/>
    <ds:schemaRef ds:uri="d58b7c88-2f2f-4bbe-b601-b2dccb5d34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53CE0D2-A93A-4A55-AC45-6437D581F39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539D460-0923-4F12-A1E0-AA9E53D8DB70}">
  <ds:schemaRefs>
    <ds:schemaRef ds:uri="http://schemas.microsoft.com/office/2006/metadata/properties"/>
    <ds:schemaRef ds:uri="http://schemas.microsoft.com/office/infopath/2007/PartnerControls"/>
    <ds:schemaRef ds:uri="http://schemas.microsoft.com/sharepoint/v4"/>
    <ds:schemaRef ds:uri="25ce722f-cbee-47ff-9053-e3cbc7474d2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15063</TotalTime>
  <Words>364</Words>
  <Application>Microsoft Macintosh PowerPoint</Application>
  <PresentationFormat>On-screen Show (16:9)</PresentationFormat>
  <Paragraphs>105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_RU_template_SHIELD_logotype_4x3 standard</vt:lpstr>
      <vt:lpstr>LMS Transition to Canvas</vt:lpstr>
      <vt:lpstr>Agenda</vt:lpstr>
      <vt:lpstr>Blackboard Migration Updates</vt:lpstr>
      <vt:lpstr>Migration Plan/Timeline (as of July 2020)</vt:lpstr>
      <vt:lpstr>Migration Process Improvements</vt:lpstr>
      <vt:lpstr>LMS Technical Updates</vt:lpstr>
      <vt:lpstr>Next Steps</vt:lpstr>
      <vt:lpstr>Fall 2020 LMS Steering Committee Meetings</vt:lpstr>
    </vt:vector>
  </TitlesOfParts>
  <Company>Rutgers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Management Systems</dc:title>
  <dc:creator>Tommy Loo</dc:creator>
  <cp:lastModifiedBy>Charles Collick</cp:lastModifiedBy>
  <cp:revision>1825</cp:revision>
  <dcterms:created xsi:type="dcterms:W3CDTF">2019-02-19T14:22:15Z</dcterms:created>
  <dcterms:modified xsi:type="dcterms:W3CDTF">2020-09-24T14:17:36Z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0x010100BF3B2FC98240DF4397D088F7ABCB3914</vt:lpwstr>
  </property>
  <property fmtid="{D5CDD505-2E9C-101B-9397-08002B2CF9AE}" pid="3" name="Order">
    <vt:r8>541300</vt:r8>
  </property>
  <property fmtid="{D5CDD505-2E9C-101B-9397-08002B2CF9AE}" pid="4" name="AuthorIds_UIVersion_2048">
    <vt:lpwstr>3</vt:lpwstr>
  </property>
  <property fmtid="{D5CDD505-2E9C-101B-9397-08002B2CF9AE}" pid="5" name="ComplianceAssetId">
    <vt:lpwstr/>
  </property>
</Properties>
</file>