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73" r:id="rId6"/>
    <p:sldId id="324" r:id="rId7"/>
    <p:sldId id="322" r:id="rId8"/>
    <p:sldId id="336" r:id="rId9"/>
    <p:sldId id="325" r:id="rId10"/>
    <p:sldId id="314" r:id="rId11"/>
    <p:sldId id="308" r:id="rId12"/>
    <p:sldId id="330" r:id="rId13"/>
    <p:sldId id="331" r:id="rId14"/>
    <p:sldId id="332" r:id="rId15"/>
    <p:sldId id="327" r:id="rId16"/>
    <p:sldId id="333" r:id="rId17"/>
    <p:sldId id="334" r:id="rId18"/>
    <p:sldId id="335" r:id="rId19"/>
    <p:sldId id="316" r:id="rId20"/>
    <p:sldId id="283" r:id="rId21"/>
    <p:sldId id="271" r:id="rId22"/>
    <p:sldId id="272" r:id="rId23"/>
    <p:sldId id="264" r:id="rId2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 Collick" initials="CC" lastIdx="22" clrIdx="0">
    <p:extLst>
      <p:ext uri="{19B8F6BF-5375-455C-9EA6-DF929625EA0E}">
        <p15:presenceInfo xmlns:p15="http://schemas.microsoft.com/office/powerpoint/2012/main" userId="S::ccollick@oit.rutgers.edu::80fe0f4d-9481-4f85-be0e-91a6a2850ee5" providerId="AD"/>
      </p:ext>
    </p:extLst>
  </p:cmAuthor>
  <p:cmAuthor id="2" name="Tommy Loo" initials="TL" lastIdx="2" clrIdx="1">
    <p:extLst>
      <p:ext uri="{19B8F6BF-5375-455C-9EA6-DF929625EA0E}">
        <p15:presenceInfo xmlns:p15="http://schemas.microsoft.com/office/powerpoint/2012/main" userId="S::looto@oit.rutgers.edu::d1101b2f-85c7-46bf-8bda-564db143bd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0"/>
    <p:restoredTop sz="94633"/>
  </p:normalViewPr>
  <p:slideViewPr>
    <p:cSldViewPr snapToGrid="0">
      <p:cViewPr varScale="1">
        <p:scale>
          <a:sx n="155" d="100"/>
          <a:sy n="155" d="100"/>
        </p:scale>
        <p:origin x="208" y="18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Fall</a:t>
            </a:r>
            <a:r>
              <a:rPr lang="en-US" baseline="0" dirty="0"/>
              <a:t> Semester</a:t>
            </a:r>
            <a:r>
              <a:rPr lang="en-US" dirty="0"/>
              <a:t> - 2019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of Courses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D70-6D46-AE7E-D6194C5C6E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D70-6D46-AE7E-D6194C5C6E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8D70-6D46-AE7E-D6194C5C6E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D70-6D46-AE7E-D6194C5C6E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D70-6D46-AE7E-D6194C5C6E66}"/>
              </c:ext>
            </c:extLst>
          </c:dPt>
          <c:dLbls>
            <c:dLbl>
              <c:idx val="0"/>
              <c:layout>
                <c:manualLayout>
                  <c:x val="-3.9037785371168233E-2"/>
                  <c:y val="-6.02477631472536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484276729559747"/>
                      <c:h val="0.113986928104575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D70-6D46-AE7E-D6194C5C6E66}"/>
                </c:ext>
              </c:extLst>
            </c:dLbl>
            <c:dLbl>
              <c:idx val="1"/>
              <c:layout>
                <c:manualLayout>
                  <c:x val="-5.2500619026395287E-2"/>
                  <c:y val="9.849739370813942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70-6D46-AE7E-D6194C5C6E66}"/>
                </c:ext>
              </c:extLst>
            </c:dLbl>
            <c:dLbl>
              <c:idx val="2"/>
              <c:layout>
                <c:manualLayout>
                  <c:x val="4.2588520774525816E-2"/>
                  <c:y val="0.1782712455060763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70-6D46-AE7E-D6194C5C6E66}"/>
                </c:ext>
              </c:extLst>
            </c:dLbl>
            <c:dLbl>
              <c:idx val="3"/>
              <c:layout>
                <c:manualLayout>
                  <c:x val="-8.6124275739117517E-2"/>
                  <c:y val="4.7388194122793478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70-6D46-AE7E-D6194C5C6E66}"/>
                </c:ext>
              </c:extLst>
            </c:dLbl>
            <c:dLbl>
              <c:idx val="4"/>
              <c:layout>
                <c:manualLayout>
                  <c:x val="0.10274476303669589"/>
                  <c:y val="-0.1682977863061234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31119694943792"/>
                      <c:h val="0.113986928104575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D70-6D46-AE7E-D6194C5C6E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Blackboard (17%)</c:v>
                </c:pt>
                <c:pt idx="1">
                  <c:v>Canvas (48%)</c:v>
                </c:pt>
                <c:pt idx="2">
                  <c:v>eCollege (0%)</c:v>
                </c:pt>
                <c:pt idx="3">
                  <c:v>Moodle (3%)</c:v>
                </c:pt>
                <c:pt idx="4">
                  <c:v>Sakai (32%)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0.17</c:v>
                </c:pt>
                <c:pt idx="1">
                  <c:v>0.48</c:v>
                </c:pt>
                <c:pt idx="2">
                  <c:v>0</c:v>
                </c:pt>
                <c:pt idx="3">
                  <c:v>0.03</c:v>
                </c:pt>
                <c:pt idx="4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70-6D46-AE7E-D6194C5C6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Academic</a:t>
            </a:r>
            <a:r>
              <a:rPr lang="en-US" baseline="0" dirty="0"/>
              <a:t> Year - 2018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of Courses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243-FA4B-886C-FD3C3FD6D2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243-FA4B-886C-FD3C3FD6D2D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8243-FA4B-886C-FD3C3FD6D2D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243-FA4B-886C-FD3C3FD6D2D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8243-FA4B-886C-FD3C3FD6D2D3}"/>
              </c:ext>
            </c:extLst>
          </c:dPt>
          <c:dLbls>
            <c:dLbl>
              <c:idx val="0"/>
              <c:layout>
                <c:manualLayout>
                  <c:x val="-1.7295597484276729E-2"/>
                  <c:y val="-3.56828925796040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16352201257861"/>
                      <c:h val="0.178338001867413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243-FA4B-886C-FD3C3FD6D2D3}"/>
                </c:ext>
              </c:extLst>
            </c:dLbl>
            <c:dLbl>
              <c:idx val="1"/>
              <c:layout>
                <c:manualLayout>
                  <c:x val="-1.8396226415094339E-3"/>
                  <c:y val="0.1103920833425233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43-FA4B-886C-FD3C3FD6D2D3}"/>
                </c:ext>
              </c:extLst>
            </c:dLbl>
            <c:dLbl>
              <c:idx val="2"/>
              <c:layout>
                <c:manualLayout>
                  <c:x val="-8.1674342593968205E-4"/>
                  <c:y val="6.591205511075821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43-FA4B-886C-FD3C3FD6D2D3}"/>
                </c:ext>
              </c:extLst>
            </c:dLbl>
            <c:dLbl>
              <c:idx val="3"/>
              <c:layout>
                <c:manualLayout>
                  <c:x val="-8.6274699153171944E-2"/>
                  <c:y val="3.282030922605262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43-FA4B-886C-FD3C3FD6D2D3}"/>
                </c:ext>
              </c:extLst>
            </c:dLbl>
            <c:dLbl>
              <c:idx val="4"/>
              <c:layout>
                <c:manualLayout>
                  <c:x val="6.0235849056603764E-2"/>
                  <c:y val="-0.1337700434504510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43-FA4B-886C-FD3C3FD6D2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Blackboard (16%)</c:v>
                </c:pt>
                <c:pt idx="1">
                  <c:v>Canvas (26%)</c:v>
                </c:pt>
                <c:pt idx="2">
                  <c:v>eCollege (2%)</c:v>
                </c:pt>
                <c:pt idx="3">
                  <c:v>Moodle (8%)</c:v>
                </c:pt>
                <c:pt idx="4">
                  <c:v>Sakai (48%)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0.16</c:v>
                </c:pt>
                <c:pt idx="1">
                  <c:v>0.26</c:v>
                </c:pt>
                <c:pt idx="2">
                  <c:v>0.02</c:v>
                </c:pt>
                <c:pt idx="3">
                  <c:v>0.08</c:v>
                </c:pt>
                <c:pt idx="4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43-FA4B-886C-FD3C3FD6D2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2BFF3-A5F9-104F-9EB6-FA1047ABC4F8}" type="doc">
      <dgm:prSet loTypeId="urn:microsoft.com/office/officeart/2005/8/layout/bProcess3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C180E9D-32A4-044F-AD24-5B2BD0183F6D}">
      <dgm:prSet phldrT="[Text]"/>
      <dgm:spPr/>
      <dgm:t>
        <a:bodyPr/>
        <a:lstStyle/>
        <a:p>
          <a:r>
            <a:rPr lang="en-US" dirty="0"/>
            <a:t>Unit Contact</a:t>
          </a:r>
        </a:p>
      </dgm:t>
    </dgm:pt>
    <dgm:pt modelId="{F03AC6D7-6E87-5C4E-A0AD-5D2EDC7EFDB5}" type="parTrans" cxnId="{23A65C59-13E4-D249-883F-AE6BF81DA390}">
      <dgm:prSet/>
      <dgm:spPr/>
      <dgm:t>
        <a:bodyPr/>
        <a:lstStyle/>
        <a:p>
          <a:endParaRPr lang="en-US"/>
        </a:p>
      </dgm:t>
    </dgm:pt>
    <dgm:pt modelId="{BB8CA44B-9A53-C24E-8BD2-715971A6CB3C}" type="sibTrans" cxnId="{23A65C59-13E4-D249-883F-AE6BF81DA390}">
      <dgm:prSet/>
      <dgm:spPr/>
      <dgm:t>
        <a:bodyPr/>
        <a:lstStyle/>
        <a:p>
          <a:endParaRPr lang="en-US"/>
        </a:p>
      </dgm:t>
    </dgm:pt>
    <dgm:pt modelId="{F680DC83-2F0D-2A41-97B1-046578E97AA7}">
      <dgm:prSet phldrT="[Text]"/>
      <dgm:spPr/>
      <dgm:t>
        <a:bodyPr/>
        <a:lstStyle/>
        <a:p>
          <a:r>
            <a:rPr lang="en-US" dirty="0"/>
            <a:t>Course Inventory Identified</a:t>
          </a:r>
        </a:p>
      </dgm:t>
    </dgm:pt>
    <dgm:pt modelId="{1BBB27CE-B5A7-EE4C-99A8-C84644DAD02D}" type="parTrans" cxnId="{A3A18530-8C4E-F24E-B0BD-6DD34865B6C7}">
      <dgm:prSet/>
      <dgm:spPr/>
      <dgm:t>
        <a:bodyPr/>
        <a:lstStyle/>
        <a:p>
          <a:endParaRPr lang="en-US"/>
        </a:p>
      </dgm:t>
    </dgm:pt>
    <dgm:pt modelId="{95E0144F-1591-3645-B4D5-45D688D9183F}" type="sibTrans" cxnId="{A3A18530-8C4E-F24E-B0BD-6DD34865B6C7}">
      <dgm:prSet/>
      <dgm:spPr/>
      <dgm:t>
        <a:bodyPr/>
        <a:lstStyle/>
        <a:p>
          <a:endParaRPr lang="en-US"/>
        </a:p>
      </dgm:t>
    </dgm:pt>
    <dgm:pt modelId="{9C0FF85C-B37B-5D4D-B955-C57D18434C89}">
      <dgm:prSet phldrT="[Text]"/>
      <dgm:spPr/>
      <dgm:t>
        <a:bodyPr/>
        <a:lstStyle/>
        <a:p>
          <a:r>
            <a:rPr lang="en-US" dirty="0"/>
            <a:t>Manual Migration</a:t>
          </a:r>
        </a:p>
      </dgm:t>
    </dgm:pt>
    <dgm:pt modelId="{49740576-9234-0048-9A56-7916CDF0AA3D}" type="parTrans" cxnId="{97245D93-5F74-504A-B252-7B93FD1B99FA}">
      <dgm:prSet/>
      <dgm:spPr/>
      <dgm:t>
        <a:bodyPr/>
        <a:lstStyle/>
        <a:p>
          <a:endParaRPr lang="en-US"/>
        </a:p>
      </dgm:t>
    </dgm:pt>
    <dgm:pt modelId="{707AA1FD-AE32-1944-9E0F-8774ADB9967D}" type="sibTrans" cxnId="{97245D93-5F74-504A-B252-7B93FD1B99FA}">
      <dgm:prSet/>
      <dgm:spPr/>
      <dgm:t>
        <a:bodyPr/>
        <a:lstStyle/>
        <a:p>
          <a:endParaRPr lang="en-US"/>
        </a:p>
      </dgm:t>
    </dgm:pt>
    <dgm:pt modelId="{80442590-0197-3841-9E0A-37FC31691775}">
      <dgm:prSet/>
      <dgm:spPr/>
      <dgm:t>
        <a:bodyPr/>
        <a:lstStyle/>
        <a:p>
          <a:r>
            <a:rPr lang="en-US" dirty="0"/>
            <a:t>ID Review</a:t>
          </a:r>
        </a:p>
      </dgm:t>
    </dgm:pt>
    <dgm:pt modelId="{BF5AA9D0-1123-174E-9119-B26F4B05F7C3}" type="parTrans" cxnId="{B104CE21-668B-904C-BC92-37C75B931B5B}">
      <dgm:prSet/>
      <dgm:spPr/>
      <dgm:t>
        <a:bodyPr/>
        <a:lstStyle/>
        <a:p>
          <a:endParaRPr lang="en-US"/>
        </a:p>
      </dgm:t>
    </dgm:pt>
    <dgm:pt modelId="{B69AFA4A-B413-3647-98CF-6DB2BA863A60}" type="sibTrans" cxnId="{B104CE21-668B-904C-BC92-37C75B931B5B}">
      <dgm:prSet/>
      <dgm:spPr/>
      <dgm:t>
        <a:bodyPr/>
        <a:lstStyle/>
        <a:p>
          <a:endParaRPr lang="en-US"/>
        </a:p>
      </dgm:t>
    </dgm:pt>
    <dgm:pt modelId="{B13D760B-C170-3746-94DE-59A04BA3F00C}">
      <dgm:prSet/>
      <dgm:spPr/>
      <dgm:t>
        <a:bodyPr/>
        <a:lstStyle/>
        <a:p>
          <a:r>
            <a:rPr lang="en-US" dirty="0"/>
            <a:t>Instructor Training/Support</a:t>
          </a:r>
        </a:p>
      </dgm:t>
    </dgm:pt>
    <dgm:pt modelId="{8D37BF20-849C-9D4C-9B23-88B5957BCCBF}" type="parTrans" cxnId="{0A840C30-32CF-9340-B1D8-112ABFC1291B}">
      <dgm:prSet/>
      <dgm:spPr/>
      <dgm:t>
        <a:bodyPr/>
        <a:lstStyle/>
        <a:p>
          <a:endParaRPr lang="en-US"/>
        </a:p>
      </dgm:t>
    </dgm:pt>
    <dgm:pt modelId="{06EE4278-03DD-7F4B-9F62-1C994AF021D8}" type="sibTrans" cxnId="{0A840C30-32CF-9340-B1D8-112ABFC1291B}">
      <dgm:prSet/>
      <dgm:spPr/>
      <dgm:t>
        <a:bodyPr/>
        <a:lstStyle/>
        <a:p>
          <a:endParaRPr lang="en-US"/>
        </a:p>
      </dgm:t>
    </dgm:pt>
    <dgm:pt modelId="{51657F62-8D8C-CD46-88D5-3CE7F6F5B8F2}">
      <dgm:prSet/>
      <dgm:spPr/>
      <dgm:t>
        <a:bodyPr/>
        <a:lstStyle/>
        <a:p>
          <a:r>
            <a:rPr lang="en-US" dirty="0"/>
            <a:t>Course Approval</a:t>
          </a:r>
        </a:p>
      </dgm:t>
    </dgm:pt>
    <dgm:pt modelId="{D69855FC-F4E0-1144-9ABA-0AB9523444C4}" type="parTrans" cxnId="{F116041D-0651-6242-A58D-33AA4AEB8086}">
      <dgm:prSet/>
      <dgm:spPr/>
      <dgm:t>
        <a:bodyPr/>
        <a:lstStyle/>
        <a:p>
          <a:endParaRPr lang="en-US"/>
        </a:p>
      </dgm:t>
    </dgm:pt>
    <dgm:pt modelId="{2CF434D7-15F9-C040-A2E9-65372D5C015B}" type="sibTrans" cxnId="{F116041D-0651-6242-A58D-33AA4AEB8086}">
      <dgm:prSet/>
      <dgm:spPr/>
      <dgm:t>
        <a:bodyPr/>
        <a:lstStyle/>
        <a:p>
          <a:endParaRPr lang="en-US"/>
        </a:p>
      </dgm:t>
    </dgm:pt>
    <dgm:pt modelId="{594C194D-03B9-F84D-99A4-AE9C4A674DFB}">
      <dgm:prSet/>
      <dgm:spPr/>
      <dgm:t>
        <a:bodyPr/>
        <a:lstStyle/>
        <a:p>
          <a:r>
            <a:rPr lang="en-US" dirty="0"/>
            <a:t>Course Archive Developed</a:t>
          </a:r>
        </a:p>
      </dgm:t>
    </dgm:pt>
    <dgm:pt modelId="{20A5B00F-A4DC-7A4F-887F-7E471A6C5B7C}" type="parTrans" cxnId="{E8E8602E-8941-5044-A6C3-FF7AB754DBE0}">
      <dgm:prSet/>
      <dgm:spPr/>
      <dgm:t>
        <a:bodyPr/>
        <a:lstStyle/>
        <a:p>
          <a:endParaRPr lang="en-US"/>
        </a:p>
      </dgm:t>
    </dgm:pt>
    <dgm:pt modelId="{5F103244-1ED6-0349-BE90-6B1E5BAC8FE9}" type="sibTrans" cxnId="{E8E8602E-8941-5044-A6C3-FF7AB754DBE0}">
      <dgm:prSet/>
      <dgm:spPr/>
      <dgm:t>
        <a:bodyPr/>
        <a:lstStyle/>
        <a:p>
          <a:endParaRPr lang="en-US"/>
        </a:p>
      </dgm:t>
    </dgm:pt>
    <dgm:pt modelId="{76A48AE4-E8EA-084D-86A7-0B9E5D353055}" type="pres">
      <dgm:prSet presAssocID="{5502BFF3-A5F9-104F-9EB6-FA1047ABC4F8}" presName="Name0" presStyleCnt="0">
        <dgm:presLayoutVars>
          <dgm:dir/>
          <dgm:resizeHandles val="exact"/>
        </dgm:presLayoutVars>
      </dgm:prSet>
      <dgm:spPr/>
    </dgm:pt>
    <dgm:pt modelId="{7F79ADBD-C3D0-6C45-AA35-CECB584833D6}" type="pres">
      <dgm:prSet presAssocID="{7C180E9D-32A4-044F-AD24-5B2BD0183F6D}" presName="node" presStyleLbl="node1" presStyleIdx="0" presStyleCnt="7">
        <dgm:presLayoutVars>
          <dgm:bulletEnabled val="1"/>
        </dgm:presLayoutVars>
      </dgm:prSet>
      <dgm:spPr/>
    </dgm:pt>
    <dgm:pt modelId="{90F67858-135B-B142-9158-415659734705}" type="pres">
      <dgm:prSet presAssocID="{BB8CA44B-9A53-C24E-8BD2-715971A6CB3C}" presName="sibTrans" presStyleLbl="sibTrans1D1" presStyleIdx="0" presStyleCnt="6"/>
      <dgm:spPr/>
    </dgm:pt>
    <dgm:pt modelId="{4E8D6A38-B194-374D-BDD7-0B59A8E4465C}" type="pres">
      <dgm:prSet presAssocID="{BB8CA44B-9A53-C24E-8BD2-715971A6CB3C}" presName="connectorText" presStyleLbl="sibTrans1D1" presStyleIdx="0" presStyleCnt="6"/>
      <dgm:spPr/>
    </dgm:pt>
    <dgm:pt modelId="{3CB646C5-7EA0-924E-B8C0-CCA302936C11}" type="pres">
      <dgm:prSet presAssocID="{F680DC83-2F0D-2A41-97B1-046578E97AA7}" presName="node" presStyleLbl="node1" presStyleIdx="1" presStyleCnt="7">
        <dgm:presLayoutVars>
          <dgm:bulletEnabled val="1"/>
        </dgm:presLayoutVars>
      </dgm:prSet>
      <dgm:spPr/>
    </dgm:pt>
    <dgm:pt modelId="{CB14187F-8598-9D43-A662-70418DBE7D7B}" type="pres">
      <dgm:prSet presAssocID="{95E0144F-1591-3645-B4D5-45D688D9183F}" presName="sibTrans" presStyleLbl="sibTrans1D1" presStyleIdx="1" presStyleCnt="6"/>
      <dgm:spPr/>
    </dgm:pt>
    <dgm:pt modelId="{307481BF-5015-CD4E-B14B-D2C7F52F4D75}" type="pres">
      <dgm:prSet presAssocID="{95E0144F-1591-3645-B4D5-45D688D9183F}" presName="connectorText" presStyleLbl="sibTrans1D1" presStyleIdx="1" presStyleCnt="6"/>
      <dgm:spPr/>
    </dgm:pt>
    <dgm:pt modelId="{DB94F812-FBC9-FB4D-AC33-E4A552F46DEF}" type="pres">
      <dgm:prSet presAssocID="{9C0FF85C-B37B-5D4D-B955-C57D18434C89}" presName="node" presStyleLbl="node1" presStyleIdx="2" presStyleCnt="7">
        <dgm:presLayoutVars>
          <dgm:bulletEnabled val="1"/>
        </dgm:presLayoutVars>
      </dgm:prSet>
      <dgm:spPr/>
    </dgm:pt>
    <dgm:pt modelId="{7E81D382-1B70-6C43-AA9E-AD3D728DAFE4}" type="pres">
      <dgm:prSet presAssocID="{707AA1FD-AE32-1944-9E0F-8774ADB9967D}" presName="sibTrans" presStyleLbl="sibTrans1D1" presStyleIdx="2" presStyleCnt="6"/>
      <dgm:spPr/>
    </dgm:pt>
    <dgm:pt modelId="{1B1C8E92-4D03-954B-B7D4-AA89908E4C5C}" type="pres">
      <dgm:prSet presAssocID="{707AA1FD-AE32-1944-9E0F-8774ADB9967D}" presName="connectorText" presStyleLbl="sibTrans1D1" presStyleIdx="2" presStyleCnt="6"/>
      <dgm:spPr/>
    </dgm:pt>
    <dgm:pt modelId="{EDDDE41D-E536-6749-8DF3-B86B524AA925}" type="pres">
      <dgm:prSet presAssocID="{80442590-0197-3841-9E0A-37FC31691775}" presName="node" presStyleLbl="node1" presStyleIdx="3" presStyleCnt="7">
        <dgm:presLayoutVars>
          <dgm:bulletEnabled val="1"/>
        </dgm:presLayoutVars>
      </dgm:prSet>
      <dgm:spPr/>
    </dgm:pt>
    <dgm:pt modelId="{A75B6760-F64E-9D41-A55A-AD8300379FB3}" type="pres">
      <dgm:prSet presAssocID="{B69AFA4A-B413-3647-98CF-6DB2BA863A60}" presName="sibTrans" presStyleLbl="sibTrans1D1" presStyleIdx="3" presStyleCnt="6"/>
      <dgm:spPr/>
    </dgm:pt>
    <dgm:pt modelId="{1295E44D-4D48-9940-8803-4C24D396DAC3}" type="pres">
      <dgm:prSet presAssocID="{B69AFA4A-B413-3647-98CF-6DB2BA863A60}" presName="connectorText" presStyleLbl="sibTrans1D1" presStyleIdx="3" presStyleCnt="6"/>
      <dgm:spPr/>
    </dgm:pt>
    <dgm:pt modelId="{3FCC3EBC-2883-424B-A3C2-6AA2D5440FCC}" type="pres">
      <dgm:prSet presAssocID="{B13D760B-C170-3746-94DE-59A04BA3F00C}" presName="node" presStyleLbl="node1" presStyleIdx="4" presStyleCnt="7">
        <dgm:presLayoutVars>
          <dgm:bulletEnabled val="1"/>
        </dgm:presLayoutVars>
      </dgm:prSet>
      <dgm:spPr/>
    </dgm:pt>
    <dgm:pt modelId="{BA3BB195-0804-654E-98C9-9A6EFB247F8E}" type="pres">
      <dgm:prSet presAssocID="{06EE4278-03DD-7F4B-9F62-1C994AF021D8}" presName="sibTrans" presStyleLbl="sibTrans1D1" presStyleIdx="4" presStyleCnt="6"/>
      <dgm:spPr/>
    </dgm:pt>
    <dgm:pt modelId="{15C17B18-275C-9642-80DC-7C421C290D44}" type="pres">
      <dgm:prSet presAssocID="{06EE4278-03DD-7F4B-9F62-1C994AF021D8}" presName="connectorText" presStyleLbl="sibTrans1D1" presStyleIdx="4" presStyleCnt="6"/>
      <dgm:spPr/>
    </dgm:pt>
    <dgm:pt modelId="{20BFCDAA-130B-0348-AB6E-FD49AD37AA66}" type="pres">
      <dgm:prSet presAssocID="{51657F62-8D8C-CD46-88D5-3CE7F6F5B8F2}" presName="node" presStyleLbl="node1" presStyleIdx="5" presStyleCnt="7">
        <dgm:presLayoutVars>
          <dgm:bulletEnabled val="1"/>
        </dgm:presLayoutVars>
      </dgm:prSet>
      <dgm:spPr/>
    </dgm:pt>
    <dgm:pt modelId="{C50FB304-2390-FE4A-8E5A-18ECA87D394C}" type="pres">
      <dgm:prSet presAssocID="{2CF434D7-15F9-C040-A2E9-65372D5C015B}" presName="sibTrans" presStyleLbl="sibTrans1D1" presStyleIdx="5" presStyleCnt="6"/>
      <dgm:spPr/>
    </dgm:pt>
    <dgm:pt modelId="{90D5EF61-2B90-294C-8E9D-E0BBD38FCB56}" type="pres">
      <dgm:prSet presAssocID="{2CF434D7-15F9-C040-A2E9-65372D5C015B}" presName="connectorText" presStyleLbl="sibTrans1D1" presStyleIdx="5" presStyleCnt="6"/>
      <dgm:spPr/>
    </dgm:pt>
    <dgm:pt modelId="{385E2DA5-9210-1346-AC20-3E1897E0A61A}" type="pres">
      <dgm:prSet presAssocID="{594C194D-03B9-F84D-99A4-AE9C4A674DFB}" presName="node" presStyleLbl="node1" presStyleIdx="6" presStyleCnt="7">
        <dgm:presLayoutVars>
          <dgm:bulletEnabled val="1"/>
        </dgm:presLayoutVars>
      </dgm:prSet>
      <dgm:spPr/>
    </dgm:pt>
  </dgm:ptLst>
  <dgm:cxnLst>
    <dgm:cxn modelId="{4A535508-640B-1645-BDA9-365FFC51989D}" type="presOf" srcId="{06EE4278-03DD-7F4B-9F62-1C994AF021D8}" destId="{15C17B18-275C-9642-80DC-7C421C290D44}" srcOrd="1" destOrd="0" presId="urn:microsoft.com/office/officeart/2005/8/layout/bProcess3"/>
    <dgm:cxn modelId="{CA9CE209-7583-1346-9123-3386CC405753}" type="presOf" srcId="{F680DC83-2F0D-2A41-97B1-046578E97AA7}" destId="{3CB646C5-7EA0-924E-B8C0-CCA302936C11}" srcOrd="0" destOrd="0" presId="urn:microsoft.com/office/officeart/2005/8/layout/bProcess3"/>
    <dgm:cxn modelId="{2956600E-9571-8943-AB01-5CAA0C3BBF2B}" type="presOf" srcId="{594C194D-03B9-F84D-99A4-AE9C4A674DFB}" destId="{385E2DA5-9210-1346-AC20-3E1897E0A61A}" srcOrd="0" destOrd="0" presId="urn:microsoft.com/office/officeart/2005/8/layout/bProcess3"/>
    <dgm:cxn modelId="{4785C31C-F63C-524E-BA03-633321A1F24C}" type="presOf" srcId="{B69AFA4A-B413-3647-98CF-6DB2BA863A60}" destId="{A75B6760-F64E-9D41-A55A-AD8300379FB3}" srcOrd="0" destOrd="0" presId="urn:microsoft.com/office/officeart/2005/8/layout/bProcess3"/>
    <dgm:cxn modelId="{F116041D-0651-6242-A58D-33AA4AEB8086}" srcId="{5502BFF3-A5F9-104F-9EB6-FA1047ABC4F8}" destId="{51657F62-8D8C-CD46-88D5-3CE7F6F5B8F2}" srcOrd="5" destOrd="0" parTransId="{D69855FC-F4E0-1144-9ABA-0AB9523444C4}" sibTransId="{2CF434D7-15F9-C040-A2E9-65372D5C015B}"/>
    <dgm:cxn modelId="{B104CE21-668B-904C-BC92-37C75B931B5B}" srcId="{5502BFF3-A5F9-104F-9EB6-FA1047ABC4F8}" destId="{80442590-0197-3841-9E0A-37FC31691775}" srcOrd="3" destOrd="0" parTransId="{BF5AA9D0-1123-174E-9119-B26F4B05F7C3}" sibTransId="{B69AFA4A-B413-3647-98CF-6DB2BA863A60}"/>
    <dgm:cxn modelId="{E8E8602E-8941-5044-A6C3-FF7AB754DBE0}" srcId="{5502BFF3-A5F9-104F-9EB6-FA1047ABC4F8}" destId="{594C194D-03B9-F84D-99A4-AE9C4A674DFB}" srcOrd="6" destOrd="0" parTransId="{20A5B00F-A4DC-7A4F-887F-7E471A6C5B7C}" sibTransId="{5F103244-1ED6-0349-BE90-6B1E5BAC8FE9}"/>
    <dgm:cxn modelId="{0A840C30-32CF-9340-B1D8-112ABFC1291B}" srcId="{5502BFF3-A5F9-104F-9EB6-FA1047ABC4F8}" destId="{B13D760B-C170-3746-94DE-59A04BA3F00C}" srcOrd="4" destOrd="0" parTransId="{8D37BF20-849C-9D4C-9B23-88B5957BCCBF}" sibTransId="{06EE4278-03DD-7F4B-9F62-1C994AF021D8}"/>
    <dgm:cxn modelId="{A3A18530-8C4E-F24E-B0BD-6DD34865B6C7}" srcId="{5502BFF3-A5F9-104F-9EB6-FA1047ABC4F8}" destId="{F680DC83-2F0D-2A41-97B1-046578E97AA7}" srcOrd="1" destOrd="0" parTransId="{1BBB27CE-B5A7-EE4C-99A8-C84644DAD02D}" sibTransId="{95E0144F-1591-3645-B4D5-45D688D9183F}"/>
    <dgm:cxn modelId="{2417F446-3222-664A-8093-E180CE2D583A}" type="presOf" srcId="{707AA1FD-AE32-1944-9E0F-8774ADB9967D}" destId="{1B1C8E92-4D03-954B-B7D4-AA89908E4C5C}" srcOrd="1" destOrd="0" presId="urn:microsoft.com/office/officeart/2005/8/layout/bProcess3"/>
    <dgm:cxn modelId="{3306FE51-4DBC-1E4C-B07E-B7C5C680DB21}" type="presOf" srcId="{B69AFA4A-B413-3647-98CF-6DB2BA863A60}" destId="{1295E44D-4D48-9940-8803-4C24D396DAC3}" srcOrd="1" destOrd="0" presId="urn:microsoft.com/office/officeart/2005/8/layout/bProcess3"/>
    <dgm:cxn modelId="{44CDE654-8772-BA49-B4E0-79B5E15395A3}" type="presOf" srcId="{5502BFF3-A5F9-104F-9EB6-FA1047ABC4F8}" destId="{76A48AE4-E8EA-084D-86A7-0B9E5D353055}" srcOrd="0" destOrd="0" presId="urn:microsoft.com/office/officeart/2005/8/layout/bProcess3"/>
    <dgm:cxn modelId="{23A65C59-13E4-D249-883F-AE6BF81DA390}" srcId="{5502BFF3-A5F9-104F-9EB6-FA1047ABC4F8}" destId="{7C180E9D-32A4-044F-AD24-5B2BD0183F6D}" srcOrd="0" destOrd="0" parTransId="{F03AC6D7-6E87-5C4E-A0AD-5D2EDC7EFDB5}" sibTransId="{BB8CA44B-9A53-C24E-8BD2-715971A6CB3C}"/>
    <dgm:cxn modelId="{8DDDB95E-6AD6-B942-BB83-E44F70E4FB43}" type="presOf" srcId="{BB8CA44B-9A53-C24E-8BD2-715971A6CB3C}" destId="{90F67858-135B-B142-9158-415659734705}" srcOrd="0" destOrd="0" presId="urn:microsoft.com/office/officeart/2005/8/layout/bProcess3"/>
    <dgm:cxn modelId="{29B9885F-E038-BB49-B2E3-4D1264C0B8E6}" type="presOf" srcId="{95E0144F-1591-3645-B4D5-45D688D9183F}" destId="{307481BF-5015-CD4E-B14B-D2C7F52F4D75}" srcOrd="1" destOrd="0" presId="urn:microsoft.com/office/officeart/2005/8/layout/bProcess3"/>
    <dgm:cxn modelId="{AC6C9E63-BC4F-814B-AD9B-12AB00C978A1}" type="presOf" srcId="{06EE4278-03DD-7F4B-9F62-1C994AF021D8}" destId="{BA3BB195-0804-654E-98C9-9A6EFB247F8E}" srcOrd="0" destOrd="0" presId="urn:microsoft.com/office/officeart/2005/8/layout/bProcess3"/>
    <dgm:cxn modelId="{2003FC67-DCB4-9F42-AABE-51C7ECC4BC76}" type="presOf" srcId="{80442590-0197-3841-9E0A-37FC31691775}" destId="{EDDDE41D-E536-6749-8DF3-B86B524AA925}" srcOrd="0" destOrd="0" presId="urn:microsoft.com/office/officeart/2005/8/layout/bProcess3"/>
    <dgm:cxn modelId="{49FF9879-6C03-074B-A396-FE874A7F99E3}" type="presOf" srcId="{2CF434D7-15F9-C040-A2E9-65372D5C015B}" destId="{90D5EF61-2B90-294C-8E9D-E0BBD38FCB56}" srcOrd="1" destOrd="0" presId="urn:microsoft.com/office/officeart/2005/8/layout/bProcess3"/>
    <dgm:cxn modelId="{EF0B288A-81D3-2645-BB08-3F62CBD352CD}" type="presOf" srcId="{9C0FF85C-B37B-5D4D-B955-C57D18434C89}" destId="{DB94F812-FBC9-FB4D-AC33-E4A552F46DEF}" srcOrd="0" destOrd="0" presId="urn:microsoft.com/office/officeart/2005/8/layout/bProcess3"/>
    <dgm:cxn modelId="{87F7A892-3D86-6E43-BEDD-35D3735FDAE8}" type="presOf" srcId="{7C180E9D-32A4-044F-AD24-5B2BD0183F6D}" destId="{7F79ADBD-C3D0-6C45-AA35-CECB584833D6}" srcOrd="0" destOrd="0" presId="urn:microsoft.com/office/officeart/2005/8/layout/bProcess3"/>
    <dgm:cxn modelId="{97245D93-5F74-504A-B252-7B93FD1B99FA}" srcId="{5502BFF3-A5F9-104F-9EB6-FA1047ABC4F8}" destId="{9C0FF85C-B37B-5D4D-B955-C57D18434C89}" srcOrd="2" destOrd="0" parTransId="{49740576-9234-0048-9A56-7916CDF0AA3D}" sibTransId="{707AA1FD-AE32-1944-9E0F-8774ADB9967D}"/>
    <dgm:cxn modelId="{45A81DA5-1FAA-CC4C-B5F8-AD4E0828D90C}" type="presOf" srcId="{2CF434D7-15F9-C040-A2E9-65372D5C015B}" destId="{C50FB304-2390-FE4A-8E5A-18ECA87D394C}" srcOrd="0" destOrd="0" presId="urn:microsoft.com/office/officeart/2005/8/layout/bProcess3"/>
    <dgm:cxn modelId="{298305B0-D74D-9241-9EEE-0A34D2DF3070}" type="presOf" srcId="{95E0144F-1591-3645-B4D5-45D688D9183F}" destId="{CB14187F-8598-9D43-A662-70418DBE7D7B}" srcOrd="0" destOrd="0" presId="urn:microsoft.com/office/officeart/2005/8/layout/bProcess3"/>
    <dgm:cxn modelId="{163C86C6-C8F2-0346-B35A-A503A88523A7}" type="presOf" srcId="{BB8CA44B-9A53-C24E-8BD2-715971A6CB3C}" destId="{4E8D6A38-B194-374D-BDD7-0B59A8E4465C}" srcOrd="1" destOrd="0" presId="urn:microsoft.com/office/officeart/2005/8/layout/bProcess3"/>
    <dgm:cxn modelId="{985B98DE-56E8-1F43-A1BB-12A9A06B595A}" type="presOf" srcId="{707AA1FD-AE32-1944-9E0F-8774ADB9967D}" destId="{7E81D382-1B70-6C43-AA9E-AD3D728DAFE4}" srcOrd="0" destOrd="0" presId="urn:microsoft.com/office/officeart/2005/8/layout/bProcess3"/>
    <dgm:cxn modelId="{42CBAAE8-BAEF-C24C-9C69-683CEB4D0327}" type="presOf" srcId="{B13D760B-C170-3746-94DE-59A04BA3F00C}" destId="{3FCC3EBC-2883-424B-A3C2-6AA2D5440FCC}" srcOrd="0" destOrd="0" presId="urn:microsoft.com/office/officeart/2005/8/layout/bProcess3"/>
    <dgm:cxn modelId="{220D9CF1-ABED-284B-A62B-CCCB693E0BAA}" type="presOf" srcId="{51657F62-8D8C-CD46-88D5-3CE7F6F5B8F2}" destId="{20BFCDAA-130B-0348-AB6E-FD49AD37AA66}" srcOrd="0" destOrd="0" presId="urn:microsoft.com/office/officeart/2005/8/layout/bProcess3"/>
    <dgm:cxn modelId="{120A5F52-D9BD-6C4D-A038-4435A8FFCE8C}" type="presParOf" srcId="{76A48AE4-E8EA-084D-86A7-0B9E5D353055}" destId="{7F79ADBD-C3D0-6C45-AA35-CECB584833D6}" srcOrd="0" destOrd="0" presId="urn:microsoft.com/office/officeart/2005/8/layout/bProcess3"/>
    <dgm:cxn modelId="{59F52BE5-23D4-A744-BFAC-B3EC8F298ED5}" type="presParOf" srcId="{76A48AE4-E8EA-084D-86A7-0B9E5D353055}" destId="{90F67858-135B-B142-9158-415659734705}" srcOrd="1" destOrd="0" presId="urn:microsoft.com/office/officeart/2005/8/layout/bProcess3"/>
    <dgm:cxn modelId="{BE9DC2DB-78D4-C14D-9202-DA6D0DF9927B}" type="presParOf" srcId="{90F67858-135B-B142-9158-415659734705}" destId="{4E8D6A38-B194-374D-BDD7-0B59A8E4465C}" srcOrd="0" destOrd="0" presId="urn:microsoft.com/office/officeart/2005/8/layout/bProcess3"/>
    <dgm:cxn modelId="{57085D7E-8ED1-8E43-AAF6-4E80DE9C433B}" type="presParOf" srcId="{76A48AE4-E8EA-084D-86A7-0B9E5D353055}" destId="{3CB646C5-7EA0-924E-B8C0-CCA302936C11}" srcOrd="2" destOrd="0" presId="urn:microsoft.com/office/officeart/2005/8/layout/bProcess3"/>
    <dgm:cxn modelId="{51719F60-B6C7-3144-A0E0-5FC9E47D88C9}" type="presParOf" srcId="{76A48AE4-E8EA-084D-86A7-0B9E5D353055}" destId="{CB14187F-8598-9D43-A662-70418DBE7D7B}" srcOrd="3" destOrd="0" presId="urn:microsoft.com/office/officeart/2005/8/layout/bProcess3"/>
    <dgm:cxn modelId="{2EED7F6F-04B0-B143-92D6-96FB4C1C1BA5}" type="presParOf" srcId="{CB14187F-8598-9D43-A662-70418DBE7D7B}" destId="{307481BF-5015-CD4E-B14B-D2C7F52F4D75}" srcOrd="0" destOrd="0" presId="urn:microsoft.com/office/officeart/2005/8/layout/bProcess3"/>
    <dgm:cxn modelId="{EF7ECC9D-233A-1540-BC75-3586C98E89F6}" type="presParOf" srcId="{76A48AE4-E8EA-084D-86A7-0B9E5D353055}" destId="{DB94F812-FBC9-FB4D-AC33-E4A552F46DEF}" srcOrd="4" destOrd="0" presId="urn:microsoft.com/office/officeart/2005/8/layout/bProcess3"/>
    <dgm:cxn modelId="{0F859BD8-EC54-FD47-9875-D68AC4A6A397}" type="presParOf" srcId="{76A48AE4-E8EA-084D-86A7-0B9E5D353055}" destId="{7E81D382-1B70-6C43-AA9E-AD3D728DAFE4}" srcOrd="5" destOrd="0" presId="urn:microsoft.com/office/officeart/2005/8/layout/bProcess3"/>
    <dgm:cxn modelId="{69FA830F-20AB-4F4A-A70F-538F0CC83C7F}" type="presParOf" srcId="{7E81D382-1B70-6C43-AA9E-AD3D728DAFE4}" destId="{1B1C8E92-4D03-954B-B7D4-AA89908E4C5C}" srcOrd="0" destOrd="0" presId="urn:microsoft.com/office/officeart/2005/8/layout/bProcess3"/>
    <dgm:cxn modelId="{A33581BA-5C5E-A942-AD8E-DFAD46CAD4FB}" type="presParOf" srcId="{76A48AE4-E8EA-084D-86A7-0B9E5D353055}" destId="{EDDDE41D-E536-6749-8DF3-B86B524AA925}" srcOrd="6" destOrd="0" presId="urn:microsoft.com/office/officeart/2005/8/layout/bProcess3"/>
    <dgm:cxn modelId="{7F5953E5-AC55-1544-9186-6EEB892F03BE}" type="presParOf" srcId="{76A48AE4-E8EA-084D-86A7-0B9E5D353055}" destId="{A75B6760-F64E-9D41-A55A-AD8300379FB3}" srcOrd="7" destOrd="0" presId="urn:microsoft.com/office/officeart/2005/8/layout/bProcess3"/>
    <dgm:cxn modelId="{13B7029A-6B8A-CC48-BB02-346C80571AAF}" type="presParOf" srcId="{A75B6760-F64E-9D41-A55A-AD8300379FB3}" destId="{1295E44D-4D48-9940-8803-4C24D396DAC3}" srcOrd="0" destOrd="0" presId="urn:microsoft.com/office/officeart/2005/8/layout/bProcess3"/>
    <dgm:cxn modelId="{173C2765-FE76-8242-8B07-9B515B0FC69B}" type="presParOf" srcId="{76A48AE4-E8EA-084D-86A7-0B9E5D353055}" destId="{3FCC3EBC-2883-424B-A3C2-6AA2D5440FCC}" srcOrd="8" destOrd="0" presId="urn:microsoft.com/office/officeart/2005/8/layout/bProcess3"/>
    <dgm:cxn modelId="{65A10801-37B6-5A40-8265-8FF120A20E0A}" type="presParOf" srcId="{76A48AE4-E8EA-084D-86A7-0B9E5D353055}" destId="{BA3BB195-0804-654E-98C9-9A6EFB247F8E}" srcOrd="9" destOrd="0" presId="urn:microsoft.com/office/officeart/2005/8/layout/bProcess3"/>
    <dgm:cxn modelId="{26CFEFA1-D0E8-594E-831C-65900A290A34}" type="presParOf" srcId="{BA3BB195-0804-654E-98C9-9A6EFB247F8E}" destId="{15C17B18-275C-9642-80DC-7C421C290D44}" srcOrd="0" destOrd="0" presId="urn:microsoft.com/office/officeart/2005/8/layout/bProcess3"/>
    <dgm:cxn modelId="{A6BBC60B-20B7-FA4F-A0E0-24A0ED3F1AAF}" type="presParOf" srcId="{76A48AE4-E8EA-084D-86A7-0B9E5D353055}" destId="{20BFCDAA-130B-0348-AB6E-FD49AD37AA66}" srcOrd="10" destOrd="0" presId="urn:microsoft.com/office/officeart/2005/8/layout/bProcess3"/>
    <dgm:cxn modelId="{624C06B2-517E-5B41-8B0C-0458E2E2EFA6}" type="presParOf" srcId="{76A48AE4-E8EA-084D-86A7-0B9E5D353055}" destId="{C50FB304-2390-FE4A-8E5A-18ECA87D394C}" srcOrd="11" destOrd="0" presId="urn:microsoft.com/office/officeart/2005/8/layout/bProcess3"/>
    <dgm:cxn modelId="{4EF74157-78A0-824D-A2B2-448F1DFE9E99}" type="presParOf" srcId="{C50FB304-2390-FE4A-8E5A-18ECA87D394C}" destId="{90D5EF61-2B90-294C-8E9D-E0BBD38FCB56}" srcOrd="0" destOrd="0" presId="urn:microsoft.com/office/officeart/2005/8/layout/bProcess3"/>
    <dgm:cxn modelId="{5B7D3A4B-3FC2-AC4A-9A73-CA5C274A64B9}" type="presParOf" srcId="{76A48AE4-E8EA-084D-86A7-0B9E5D353055}" destId="{385E2DA5-9210-1346-AC20-3E1897E0A61A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1B9F2B-7387-5D42-B339-9FB50CF0BFCF}" type="doc">
      <dgm:prSet loTypeId="urn:microsoft.com/office/officeart/2005/8/layout/bProcess3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2A1CD84-B1EE-9C45-88CD-77317A70393A}">
      <dgm:prSet phldrT="[Text]"/>
      <dgm:spPr/>
      <dgm:t>
        <a:bodyPr/>
        <a:lstStyle/>
        <a:p>
          <a:r>
            <a:rPr lang="en-US" dirty="0"/>
            <a:t>Unit Contact</a:t>
          </a:r>
        </a:p>
      </dgm:t>
    </dgm:pt>
    <dgm:pt modelId="{9369800C-65CA-6242-B6C7-4B234911EB2B}" type="parTrans" cxnId="{674A3724-65A2-C545-BE4C-9CA043A1F87F}">
      <dgm:prSet/>
      <dgm:spPr/>
      <dgm:t>
        <a:bodyPr/>
        <a:lstStyle/>
        <a:p>
          <a:endParaRPr lang="en-US"/>
        </a:p>
      </dgm:t>
    </dgm:pt>
    <dgm:pt modelId="{B6D943C2-182A-A74E-9ED3-1F91DB2615E0}" type="sibTrans" cxnId="{674A3724-65A2-C545-BE4C-9CA043A1F87F}">
      <dgm:prSet/>
      <dgm:spPr/>
      <dgm:t>
        <a:bodyPr/>
        <a:lstStyle/>
        <a:p>
          <a:endParaRPr lang="en-US"/>
        </a:p>
      </dgm:t>
    </dgm:pt>
    <dgm:pt modelId="{702FF385-7096-EA42-926C-D44A625AE71C}">
      <dgm:prSet phldrT="[Text]"/>
      <dgm:spPr/>
      <dgm:t>
        <a:bodyPr/>
        <a:lstStyle/>
        <a:p>
          <a:r>
            <a:rPr lang="en-US" dirty="0"/>
            <a:t>Course Inventory Identified</a:t>
          </a:r>
        </a:p>
      </dgm:t>
    </dgm:pt>
    <dgm:pt modelId="{BE8DDDA4-DAEA-5744-9121-861C2E2BB937}" type="parTrans" cxnId="{67D88D95-0E0D-4443-B920-B7DBA0ABE96F}">
      <dgm:prSet/>
      <dgm:spPr/>
      <dgm:t>
        <a:bodyPr/>
        <a:lstStyle/>
        <a:p>
          <a:endParaRPr lang="en-US"/>
        </a:p>
      </dgm:t>
    </dgm:pt>
    <dgm:pt modelId="{6E70D38E-EE6B-E041-A051-5B0379212189}" type="sibTrans" cxnId="{67D88D95-0E0D-4443-B920-B7DBA0ABE96F}">
      <dgm:prSet/>
      <dgm:spPr/>
      <dgm:t>
        <a:bodyPr/>
        <a:lstStyle/>
        <a:p>
          <a:endParaRPr lang="en-US"/>
        </a:p>
      </dgm:t>
    </dgm:pt>
    <dgm:pt modelId="{6DDC30C0-65EA-AC4F-A608-651F37B7A4E7}">
      <dgm:prSet phldrT="[Text]"/>
      <dgm:spPr/>
      <dgm:t>
        <a:bodyPr/>
        <a:lstStyle/>
        <a:p>
          <a:r>
            <a:rPr lang="en-US" dirty="0"/>
            <a:t>Bulk Migration </a:t>
          </a:r>
        </a:p>
        <a:p>
          <a:r>
            <a:rPr lang="en-US" dirty="0"/>
            <a:t>(K-16)</a:t>
          </a:r>
        </a:p>
      </dgm:t>
    </dgm:pt>
    <dgm:pt modelId="{FE10E337-A84C-104C-96A1-83DCFE2B9878}" type="parTrans" cxnId="{E1A7AB91-91B4-9A45-A6DF-225DC02CB3C3}">
      <dgm:prSet/>
      <dgm:spPr/>
      <dgm:t>
        <a:bodyPr/>
        <a:lstStyle/>
        <a:p>
          <a:endParaRPr lang="en-US"/>
        </a:p>
      </dgm:t>
    </dgm:pt>
    <dgm:pt modelId="{92C17A5C-A69C-1443-9BD8-C94EEE0FE17F}" type="sibTrans" cxnId="{E1A7AB91-91B4-9A45-A6DF-225DC02CB3C3}">
      <dgm:prSet/>
      <dgm:spPr/>
      <dgm:t>
        <a:bodyPr/>
        <a:lstStyle/>
        <a:p>
          <a:endParaRPr lang="en-US"/>
        </a:p>
      </dgm:t>
    </dgm:pt>
    <dgm:pt modelId="{52339150-9CCE-734D-98B1-9B6E21991BCF}">
      <dgm:prSet/>
      <dgm:spPr/>
      <dgm:t>
        <a:bodyPr/>
        <a:lstStyle/>
        <a:p>
          <a:r>
            <a:rPr lang="en-US" dirty="0"/>
            <a:t>Course Shell Available with Exception Report</a:t>
          </a:r>
        </a:p>
      </dgm:t>
    </dgm:pt>
    <dgm:pt modelId="{3C68E1A6-82C9-C84B-B991-D02456777BC5}" type="parTrans" cxnId="{06D44980-42A3-F74D-812B-896E58C10FA2}">
      <dgm:prSet/>
      <dgm:spPr/>
      <dgm:t>
        <a:bodyPr/>
        <a:lstStyle/>
        <a:p>
          <a:endParaRPr lang="en-US"/>
        </a:p>
      </dgm:t>
    </dgm:pt>
    <dgm:pt modelId="{71A5D24F-0213-C246-A08E-566BD96729D9}" type="sibTrans" cxnId="{06D44980-42A3-F74D-812B-896E58C10FA2}">
      <dgm:prSet/>
      <dgm:spPr/>
      <dgm:t>
        <a:bodyPr/>
        <a:lstStyle/>
        <a:p>
          <a:endParaRPr lang="en-US"/>
        </a:p>
      </dgm:t>
    </dgm:pt>
    <dgm:pt modelId="{700C2053-D08C-AE48-B5C2-CA75802DDB92}">
      <dgm:prSet/>
      <dgm:spPr/>
      <dgm:t>
        <a:bodyPr/>
        <a:lstStyle/>
        <a:p>
          <a:r>
            <a:rPr lang="en-US" dirty="0"/>
            <a:t>Instructor Training </a:t>
          </a:r>
        </a:p>
        <a:p>
          <a:r>
            <a:rPr lang="en-US" dirty="0"/>
            <a:t>On-demand ID services</a:t>
          </a:r>
        </a:p>
      </dgm:t>
    </dgm:pt>
    <dgm:pt modelId="{83270929-5DA7-CE4D-8429-22E1506375A3}" type="parTrans" cxnId="{633C014C-B8D9-A147-BC3A-33F68D984704}">
      <dgm:prSet/>
      <dgm:spPr/>
      <dgm:t>
        <a:bodyPr/>
        <a:lstStyle/>
        <a:p>
          <a:endParaRPr lang="en-US"/>
        </a:p>
      </dgm:t>
    </dgm:pt>
    <dgm:pt modelId="{C013D245-5015-DD4A-8A14-FA39669CE07C}" type="sibTrans" cxnId="{633C014C-B8D9-A147-BC3A-33F68D984704}">
      <dgm:prSet/>
      <dgm:spPr/>
      <dgm:t>
        <a:bodyPr/>
        <a:lstStyle/>
        <a:p>
          <a:endParaRPr lang="en-US"/>
        </a:p>
      </dgm:t>
    </dgm:pt>
    <dgm:pt modelId="{CFB314DE-3ACC-384D-8763-6775C1C5D120}">
      <dgm:prSet/>
      <dgm:spPr/>
      <dgm:t>
        <a:bodyPr/>
        <a:lstStyle/>
        <a:p>
          <a:r>
            <a:rPr lang="en-US" dirty="0"/>
            <a:t>Course Approval</a:t>
          </a:r>
        </a:p>
      </dgm:t>
    </dgm:pt>
    <dgm:pt modelId="{F849CDAA-B479-7145-8F1C-AC612454FEBC}" type="parTrans" cxnId="{2B33A741-F11C-9E44-8D70-559BB2275FB1}">
      <dgm:prSet/>
      <dgm:spPr/>
      <dgm:t>
        <a:bodyPr/>
        <a:lstStyle/>
        <a:p>
          <a:endParaRPr lang="en-US"/>
        </a:p>
      </dgm:t>
    </dgm:pt>
    <dgm:pt modelId="{C6C20C78-45B5-A241-AD8B-73FDB4286D4A}" type="sibTrans" cxnId="{2B33A741-F11C-9E44-8D70-559BB2275FB1}">
      <dgm:prSet/>
      <dgm:spPr/>
      <dgm:t>
        <a:bodyPr/>
        <a:lstStyle/>
        <a:p>
          <a:endParaRPr lang="en-US"/>
        </a:p>
      </dgm:t>
    </dgm:pt>
    <dgm:pt modelId="{9222F80D-6C77-7446-ADFE-B5B2F7188000}">
      <dgm:prSet/>
      <dgm:spPr/>
      <dgm:t>
        <a:bodyPr/>
        <a:lstStyle/>
        <a:p>
          <a:r>
            <a:rPr lang="en-US" dirty="0"/>
            <a:t>Course Archive Developed</a:t>
          </a:r>
        </a:p>
      </dgm:t>
    </dgm:pt>
    <dgm:pt modelId="{211ED847-82C9-A941-9A44-AEA5F08401B1}" type="parTrans" cxnId="{34D5FAB1-B738-1E4A-AF9D-9213200F6F33}">
      <dgm:prSet/>
      <dgm:spPr/>
      <dgm:t>
        <a:bodyPr/>
        <a:lstStyle/>
        <a:p>
          <a:endParaRPr lang="en-US"/>
        </a:p>
      </dgm:t>
    </dgm:pt>
    <dgm:pt modelId="{1B445D52-4CB8-7C41-B9B0-3775B569C68C}" type="sibTrans" cxnId="{34D5FAB1-B738-1E4A-AF9D-9213200F6F33}">
      <dgm:prSet/>
      <dgm:spPr/>
      <dgm:t>
        <a:bodyPr/>
        <a:lstStyle/>
        <a:p>
          <a:endParaRPr lang="en-US"/>
        </a:p>
      </dgm:t>
    </dgm:pt>
    <dgm:pt modelId="{2B731149-74FD-154F-96A9-E0C7CC4A64A9}" type="pres">
      <dgm:prSet presAssocID="{6F1B9F2B-7387-5D42-B339-9FB50CF0BFCF}" presName="Name0" presStyleCnt="0">
        <dgm:presLayoutVars>
          <dgm:dir/>
          <dgm:resizeHandles val="exact"/>
        </dgm:presLayoutVars>
      </dgm:prSet>
      <dgm:spPr/>
    </dgm:pt>
    <dgm:pt modelId="{2D3CF3E0-FAAB-3D45-B89C-E6227349231B}" type="pres">
      <dgm:prSet presAssocID="{42A1CD84-B1EE-9C45-88CD-77317A70393A}" presName="node" presStyleLbl="node1" presStyleIdx="0" presStyleCnt="7">
        <dgm:presLayoutVars>
          <dgm:bulletEnabled val="1"/>
        </dgm:presLayoutVars>
      </dgm:prSet>
      <dgm:spPr/>
    </dgm:pt>
    <dgm:pt modelId="{AF2FDCF5-484A-8B44-83C1-BF751F44B1E6}" type="pres">
      <dgm:prSet presAssocID="{B6D943C2-182A-A74E-9ED3-1F91DB2615E0}" presName="sibTrans" presStyleLbl="sibTrans1D1" presStyleIdx="0" presStyleCnt="6"/>
      <dgm:spPr/>
    </dgm:pt>
    <dgm:pt modelId="{4F7EB672-3B3F-0C42-928F-770679C798F4}" type="pres">
      <dgm:prSet presAssocID="{B6D943C2-182A-A74E-9ED3-1F91DB2615E0}" presName="connectorText" presStyleLbl="sibTrans1D1" presStyleIdx="0" presStyleCnt="6"/>
      <dgm:spPr/>
    </dgm:pt>
    <dgm:pt modelId="{1DAF7420-95F5-2E4E-B34C-577B2987318A}" type="pres">
      <dgm:prSet presAssocID="{702FF385-7096-EA42-926C-D44A625AE71C}" presName="node" presStyleLbl="node1" presStyleIdx="1" presStyleCnt="7">
        <dgm:presLayoutVars>
          <dgm:bulletEnabled val="1"/>
        </dgm:presLayoutVars>
      </dgm:prSet>
      <dgm:spPr/>
    </dgm:pt>
    <dgm:pt modelId="{5673BD54-2227-EB49-918E-B7F740A1888B}" type="pres">
      <dgm:prSet presAssocID="{6E70D38E-EE6B-E041-A051-5B0379212189}" presName="sibTrans" presStyleLbl="sibTrans1D1" presStyleIdx="1" presStyleCnt="6"/>
      <dgm:spPr/>
    </dgm:pt>
    <dgm:pt modelId="{534B04C8-45C6-F347-B9B3-3ADF3D50356D}" type="pres">
      <dgm:prSet presAssocID="{6E70D38E-EE6B-E041-A051-5B0379212189}" presName="connectorText" presStyleLbl="sibTrans1D1" presStyleIdx="1" presStyleCnt="6"/>
      <dgm:spPr/>
    </dgm:pt>
    <dgm:pt modelId="{B0CB35B9-39F9-164E-AE86-6F8D17BBED2E}" type="pres">
      <dgm:prSet presAssocID="{6DDC30C0-65EA-AC4F-A608-651F37B7A4E7}" presName="node" presStyleLbl="node1" presStyleIdx="2" presStyleCnt="7">
        <dgm:presLayoutVars>
          <dgm:bulletEnabled val="1"/>
        </dgm:presLayoutVars>
      </dgm:prSet>
      <dgm:spPr/>
    </dgm:pt>
    <dgm:pt modelId="{E7DFD438-138A-9F41-B0AC-4463110072A1}" type="pres">
      <dgm:prSet presAssocID="{92C17A5C-A69C-1443-9BD8-C94EEE0FE17F}" presName="sibTrans" presStyleLbl="sibTrans1D1" presStyleIdx="2" presStyleCnt="6"/>
      <dgm:spPr/>
    </dgm:pt>
    <dgm:pt modelId="{23B0C1C7-0637-BD4D-81BE-2702A144E730}" type="pres">
      <dgm:prSet presAssocID="{92C17A5C-A69C-1443-9BD8-C94EEE0FE17F}" presName="connectorText" presStyleLbl="sibTrans1D1" presStyleIdx="2" presStyleCnt="6"/>
      <dgm:spPr/>
    </dgm:pt>
    <dgm:pt modelId="{E2515D38-5AE2-FC49-A1F4-27D8B439DC1A}" type="pres">
      <dgm:prSet presAssocID="{52339150-9CCE-734D-98B1-9B6E21991BCF}" presName="node" presStyleLbl="node1" presStyleIdx="3" presStyleCnt="7">
        <dgm:presLayoutVars>
          <dgm:bulletEnabled val="1"/>
        </dgm:presLayoutVars>
      </dgm:prSet>
      <dgm:spPr/>
    </dgm:pt>
    <dgm:pt modelId="{0156089C-6D3C-2B43-82C0-3DB2EA115BA4}" type="pres">
      <dgm:prSet presAssocID="{71A5D24F-0213-C246-A08E-566BD96729D9}" presName="sibTrans" presStyleLbl="sibTrans1D1" presStyleIdx="3" presStyleCnt="6"/>
      <dgm:spPr/>
    </dgm:pt>
    <dgm:pt modelId="{A30E8BC5-D5FA-9443-AB60-C2CDBEADA2D8}" type="pres">
      <dgm:prSet presAssocID="{71A5D24F-0213-C246-A08E-566BD96729D9}" presName="connectorText" presStyleLbl="sibTrans1D1" presStyleIdx="3" presStyleCnt="6"/>
      <dgm:spPr/>
    </dgm:pt>
    <dgm:pt modelId="{C0000E06-D105-0747-A906-EC4DA26CB02C}" type="pres">
      <dgm:prSet presAssocID="{700C2053-D08C-AE48-B5C2-CA75802DDB92}" presName="node" presStyleLbl="node1" presStyleIdx="4" presStyleCnt="7">
        <dgm:presLayoutVars>
          <dgm:bulletEnabled val="1"/>
        </dgm:presLayoutVars>
      </dgm:prSet>
      <dgm:spPr/>
    </dgm:pt>
    <dgm:pt modelId="{548B3A9F-8FD9-DA4A-8551-625F4A1AADED}" type="pres">
      <dgm:prSet presAssocID="{C013D245-5015-DD4A-8A14-FA39669CE07C}" presName="sibTrans" presStyleLbl="sibTrans1D1" presStyleIdx="4" presStyleCnt="6"/>
      <dgm:spPr/>
    </dgm:pt>
    <dgm:pt modelId="{2161BE4B-99B3-CD4E-9B8C-93A16157D4FC}" type="pres">
      <dgm:prSet presAssocID="{C013D245-5015-DD4A-8A14-FA39669CE07C}" presName="connectorText" presStyleLbl="sibTrans1D1" presStyleIdx="4" presStyleCnt="6"/>
      <dgm:spPr/>
    </dgm:pt>
    <dgm:pt modelId="{F46F2A0E-BC1A-1944-B5F5-E463A2905E25}" type="pres">
      <dgm:prSet presAssocID="{CFB314DE-3ACC-384D-8763-6775C1C5D120}" presName="node" presStyleLbl="node1" presStyleIdx="5" presStyleCnt="7">
        <dgm:presLayoutVars>
          <dgm:bulletEnabled val="1"/>
        </dgm:presLayoutVars>
      </dgm:prSet>
      <dgm:spPr/>
    </dgm:pt>
    <dgm:pt modelId="{C217E63F-EA18-184D-8548-9D776C86C805}" type="pres">
      <dgm:prSet presAssocID="{C6C20C78-45B5-A241-AD8B-73FDB4286D4A}" presName="sibTrans" presStyleLbl="sibTrans1D1" presStyleIdx="5" presStyleCnt="6"/>
      <dgm:spPr/>
    </dgm:pt>
    <dgm:pt modelId="{87E9CD22-23CE-2A47-B238-9D8B8081301E}" type="pres">
      <dgm:prSet presAssocID="{C6C20C78-45B5-A241-AD8B-73FDB4286D4A}" presName="connectorText" presStyleLbl="sibTrans1D1" presStyleIdx="5" presStyleCnt="6"/>
      <dgm:spPr/>
    </dgm:pt>
    <dgm:pt modelId="{36D81A45-CE05-4C4C-A27B-3EE97E58CAD9}" type="pres">
      <dgm:prSet presAssocID="{9222F80D-6C77-7446-ADFE-B5B2F7188000}" presName="node" presStyleLbl="node1" presStyleIdx="6" presStyleCnt="7">
        <dgm:presLayoutVars>
          <dgm:bulletEnabled val="1"/>
        </dgm:presLayoutVars>
      </dgm:prSet>
      <dgm:spPr/>
    </dgm:pt>
  </dgm:ptLst>
  <dgm:cxnLst>
    <dgm:cxn modelId="{6CED6D12-A094-064D-ABAD-FB6428AFB4C6}" type="presOf" srcId="{C013D245-5015-DD4A-8A14-FA39669CE07C}" destId="{548B3A9F-8FD9-DA4A-8551-625F4A1AADED}" srcOrd="0" destOrd="0" presId="urn:microsoft.com/office/officeart/2005/8/layout/bProcess3"/>
    <dgm:cxn modelId="{C47AF618-E3FC-2D43-A8E6-9409D4E0D96C}" type="presOf" srcId="{6E70D38E-EE6B-E041-A051-5B0379212189}" destId="{5673BD54-2227-EB49-918E-B7F740A1888B}" srcOrd="0" destOrd="0" presId="urn:microsoft.com/office/officeart/2005/8/layout/bProcess3"/>
    <dgm:cxn modelId="{35E2271E-F3A9-5747-B11C-91B4AE84770D}" type="presOf" srcId="{52339150-9CCE-734D-98B1-9B6E21991BCF}" destId="{E2515D38-5AE2-FC49-A1F4-27D8B439DC1A}" srcOrd="0" destOrd="0" presId="urn:microsoft.com/office/officeart/2005/8/layout/bProcess3"/>
    <dgm:cxn modelId="{1D878620-C321-EF44-9FD3-8E89A25B755A}" type="presOf" srcId="{702FF385-7096-EA42-926C-D44A625AE71C}" destId="{1DAF7420-95F5-2E4E-B34C-577B2987318A}" srcOrd="0" destOrd="0" presId="urn:microsoft.com/office/officeart/2005/8/layout/bProcess3"/>
    <dgm:cxn modelId="{030A9E23-F584-6E4F-9400-A01A4AD9D489}" type="presOf" srcId="{C6C20C78-45B5-A241-AD8B-73FDB4286D4A}" destId="{C217E63F-EA18-184D-8548-9D776C86C805}" srcOrd="0" destOrd="0" presId="urn:microsoft.com/office/officeart/2005/8/layout/bProcess3"/>
    <dgm:cxn modelId="{674A3724-65A2-C545-BE4C-9CA043A1F87F}" srcId="{6F1B9F2B-7387-5D42-B339-9FB50CF0BFCF}" destId="{42A1CD84-B1EE-9C45-88CD-77317A70393A}" srcOrd="0" destOrd="0" parTransId="{9369800C-65CA-6242-B6C7-4B234911EB2B}" sibTransId="{B6D943C2-182A-A74E-9ED3-1F91DB2615E0}"/>
    <dgm:cxn modelId="{45261E28-A059-4D46-B20B-F40E5FEA147D}" type="presOf" srcId="{C013D245-5015-DD4A-8A14-FA39669CE07C}" destId="{2161BE4B-99B3-CD4E-9B8C-93A16157D4FC}" srcOrd="1" destOrd="0" presId="urn:microsoft.com/office/officeart/2005/8/layout/bProcess3"/>
    <dgm:cxn modelId="{2B33A741-F11C-9E44-8D70-559BB2275FB1}" srcId="{6F1B9F2B-7387-5D42-B339-9FB50CF0BFCF}" destId="{CFB314DE-3ACC-384D-8763-6775C1C5D120}" srcOrd="5" destOrd="0" parTransId="{F849CDAA-B479-7145-8F1C-AC612454FEBC}" sibTransId="{C6C20C78-45B5-A241-AD8B-73FDB4286D4A}"/>
    <dgm:cxn modelId="{85148242-6288-054D-B46B-CB448EB253D1}" type="presOf" srcId="{6F1B9F2B-7387-5D42-B339-9FB50CF0BFCF}" destId="{2B731149-74FD-154F-96A9-E0C7CC4A64A9}" srcOrd="0" destOrd="0" presId="urn:microsoft.com/office/officeart/2005/8/layout/bProcess3"/>
    <dgm:cxn modelId="{633C014C-B8D9-A147-BC3A-33F68D984704}" srcId="{6F1B9F2B-7387-5D42-B339-9FB50CF0BFCF}" destId="{700C2053-D08C-AE48-B5C2-CA75802DDB92}" srcOrd="4" destOrd="0" parTransId="{83270929-5DA7-CE4D-8429-22E1506375A3}" sibTransId="{C013D245-5015-DD4A-8A14-FA39669CE07C}"/>
    <dgm:cxn modelId="{7B694162-99DB-C24E-BCF7-B7090A441986}" type="presOf" srcId="{92C17A5C-A69C-1443-9BD8-C94EEE0FE17F}" destId="{E7DFD438-138A-9F41-B0AC-4463110072A1}" srcOrd="0" destOrd="0" presId="urn:microsoft.com/office/officeart/2005/8/layout/bProcess3"/>
    <dgm:cxn modelId="{C4697668-AE28-704D-A7E1-D6807843D929}" type="presOf" srcId="{71A5D24F-0213-C246-A08E-566BD96729D9}" destId="{A30E8BC5-D5FA-9443-AB60-C2CDBEADA2D8}" srcOrd="1" destOrd="0" presId="urn:microsoft.com/office/officeart/2005/8/layout/bProcess3"/>
    <dgm:cxn modelId="{9E9A3C6C-23B8-3B4C-BEEC-E30136344570}" type="presOf" srcId="{6DDC30C0-65EA-AC4F-A608-651F37B7A4E7}" destId="{B0CB35B9-39F9-164E-AE86-6F8D17BBED2E}" srcOrd="0" destOrd="0" presId="urn:microsoft.com/office/officeart/2005/8/layout/bProcess3"/>
    <dgm:cxn modelId="{06D44980-42A3-F74D-812B-896E58C10FA2}" srcId="{6F1B9F2B-7387-5D42-B339-9FB50CF0BFCF}" destId="{52339150-9CCE-734D-98B1-9B6E21991BCF}" srcOrd="3" destOrd="0" parTransId="{3C68E1A6-82C9-C84B-B991-D02456777BC5}" sibTransId="{71A5D24F-0213-C246-A08E-566BD96729D9}"/>
    <dgm:cxn modelId="{34B6F185-7402-E24A-8B8A-1827EE61FE38}" type="presOf" srcId="{9222F80D-6C77-7446-ADFE-B5B2F7188000}" destId="{36D81A45-CE05-4C4C-A27B-3EE97E58CAD9}" srcOrd="0" destOrd="0" presId="urn:microsoft.com/office/officeart/2005/8/layout/bProcess3"/>
    <dgm:cxn modelId="{5AD60B8E-595B-4446-8D32-F367D479F012}" type="presOf" srcId="{71A5D24F-0213-C246-A08E-566BD96729D9}" destId="{0156089C-6D3C-2B43-82C0-3DB2EA115BA4}" srcOrd="0" destOrd="0" presId="urn:microsoft.com/office/officeart/2005/8/layout/bProcess3"/>
    <dgm:cxn modelId="{E1A7AB91-91B4-9A45-A6DF-225DC02CB3C3}" srcId="{6F1B9F2B-7387-5D42-B339-9FB50CF0BFCF}" destId="{6DDC30C0-65EA-AC4F-A608-651F37B7A4E7}" srcOrd="2" destOrd="0" parTransId="{FE10E337-A84C-104C-96A1-83DCFE2B9878}" sibTransId="{92C17A5C-A69C-1443-9BD8-C94EEE0FE17F}"/>
    <dgm:cxn modelId="{67D88D95-0E0D-4443-B920-B7DBA0ABE96F}" srcId="{6F1B9F2B-7387-5D42-B339-9FB50CF0BFCF}" destId="{702FF385-7096-EA42-926C-D44A625AE71C}" srcOrd="1" destOrd="0" parTransId="{BE8DDDA4-DAEA-5744-9121-861C2E2BB937}" sibTransId="{6E70D38E-EE6B-E041-A051-5B0379212189}"/>
    <dgm:cxn modelId="{6050DDA3-D710-654D-8289-BE5401F96886}" type="presOf" srcId="{B6D943C2-182A-A74E-9ED3-1F91DB2615E0}" destId="{AF2FDCF5-484A-8B44-83C1-BF751F44B1E6}" srcOrd="0" destOrd="0" presId="urn:microsoft.com/office/officeart/2005/8/layout/bProcess3"/>
    <dgm:cxn modelId="{34D5FAB1-B738-1E4A-AF9D-9213200F6F33}" srcId="{6F1B9F2B-7387-5D42-B339-9FB50CF0BFCF}" destId="{9222F80D-6C77-7446-ADFE-B5B2F7188000}" srcOrd="6" destOrd="0" parTransId="{211ED847-82C9-A941-9A44-AEA5F08401B1}" sibTransId="{1B445D52-4CB8-7C41-B9B0-3775B569C68C}"/>
    <dgm:cxn modelId="{0B8156C5-340D-A74F-9B97-F1B7A295D7F2}" type="presOf" srcId="{6E70D38E-EE6B-E041-A051-5B0379212189}" destId="{534B04C8-45C6-F347-B9B3-3ADF3D50356D}" srcOrd="1" destOrd="0" presId="urn:microsoft.com/office/officeart/2005/8/layout/bProcess3"/>
    <dgm:cxn modelId="{B8DBACC5-B551-8A4B-BEA3-05C5C4DEDE25}" type="presOf" srcId="{C6C20C78-45B5-A241-AD8B-73FDB4286D4A}" destId="{87E9CD22-23CE-2A47-B238-9D8B8081301E}" srcOrd="1" destOrd="0" presId="urn:microsoft.com/office/officeart/2005/8/layout/bProcess3"/>
    <dgm:cxn modelId="{B82F14D0-73CA-8A48-8F7F-7BEF95C4EC5C}" type="presOf" srcId="{B6D943C2-182A-A74E-9ED3-1F91DB2615E0}" destId="{4F7EB672-3B3F-0C42-928F-770679C798F4}" srcOrd="1" destOrd="0" presId="urn:microsoft.com/office/officeart/2005/8/layout/bProcess3"/>
    <dgm:cxn modelId="{828DADE0-F2E0-7C41-97E8-ED53E9CDA994}" type="presOf" srcId="{42A1CD84-B1EE-9C45-88CD-77317A70393A}" destId="{2D3CF3E0-FAAB-3D45-B89C-E6227349231B}" srcOrd="0" destOrd="0" presId="urn:microsoft.com/office/officeart/2005/8/layout/bProcess3"/>
    <dgm:cxn modelId="{9E50FBF0-FAD5-3F43-B4A6-F22788EF70BF}" type="presOf" srcId="{700C2053-D08C-AE48-B5C2-CA75802DDB92}" destId="{C0000E06-D105-0747-A906-EC4DA26CB02C}" srcOrd="0" destOrd="0" presId="urn:microsoft.com/office/officeart/2005/8/layout/bProcess3"/>
    <dgm:cxn modelId="{9CA2BCF8-A626-DE42-A167-E2FDE8479378}" type="presOf" srcId="{CFB314DE-3ACC-384D-8763-6775C1C5D120}" destId="{F46F2A0E-BC1A-1944-B5F5-E463A2905E25}" srcOrd="0" destOrd="0" presId="urn:microsoft.com/office/officeart/2005/8/layout/bProcess3"/>
    <dgm:cxn modelId="{04386AFF-1F9D-FD4E-A396-0B1804C918D1}" type="presOf" srcId="{92C17A5C-A69C-1443-9BD8-C94EEE0FE17F}" destId="{23B0C1C7-0637-BD4D-81BE-2702A144E730}" srcOrd="1" destOrd="0" presId="urn:microsoft.com/office/officeart/2005/8/layout/bProcess3"/>
    <dgm:cxn modelId="{D1873E25-6A4D-9548-A22A-38E0451538F2}" type="presParOf" srcId="{2B731149-74FD-154F-96A9-E0C7CC4A64A9}" destId="{2D3CF3E0-FAAB-3D45-B89C-E6227349231B}" srcOrd="0" destOrd="0" presId="urn:microsoft.com/office/officeart/2005/8/layout/bProcess3"/>
    <dgm:cxn modelId="{0999B434-0F98-C843-8166-729BDCE9E0C2}" type="presParOf" srcId="{2B731149-74FD-154F-96A9-E0C7CC4A64A9}" destId="{AF2FDCF5-484A-8B44-83C1-BF751F44B1E6}" srcOrd="1" destOrd="0" presId="urn:microsoft.com/office/officeart/2005/8/layout/bProcess3"/>
    <dgm:cxn modelId="{ED9AB34F-C87D-184A-8145-42014C573563}" type="presParOf" srcId="{AF2FDCF5-484A-8B44-83C1-BF751F44B1E6}" destId="{4F7EB672-3B3F-0C42-928F-770679C798F4}" srcOrd="0" destOrd="0" presId="urn:microsoft.com/office/officeart/2005/8/layout/bProcess3"/>
    <dgm:cxn modelId="{4CF750A1-6859-DF4F-B4A1-D7B0C719FA98}" type="presParOf" srcId="{2B731149-74FD-154F-96A9-E0C7CC4A64A9}" destId="{1DAF7420-95F5-2E4E-B34C-577B2987318A}" srcOrd="2" destOrd="0" presId="urn:microsoft.com/office/officeart/2005/8/layout/bProcess3"/>
    <dgm:cxn modelId="{BE5BDEB0-8629-DE4A-A20A-194F1A8DBB92}" type="presParOf" srcId="{2B731149-74FD-154F-96A9-E0C7CC4A64A9}" destId="{5673BD54-2227-EB49-918E-B7F740A1888B}" srcOrd="3" destOrd="0" presId="urn:microsoft.com/office/officeart/2005/8/layout/bProcess3"/>
    <dgm:cxn modelId="{4C21449E-1CC2-834E-A99A-16E5A88F3FF4}" type="presParOf" srcId="{5673BD54-2227-EB49-918E-B7F740A1888B}" destId="{534B04C8-45C6-F347-B9B3-3ADF3D50356D}" srcOrd="0" destOrd="0" presId="urn:microsoft.com/office/officeart/2005/8/layout/bProcess3"/>
    <dgm:cxn modelId="{829B3C5A-9F63-2B49-8D84-6F8D317372F8}" type="presParOf" srcId="{2B731149-74FD-154F-96A9-E0C7CC4A64A9}" destId="{B0CB35B9-39F9-164E-AE86-6F8D17BBED2E}" srcOrd="4" destOrd="0" presId="urn:microsoft.com/office/officeart/2005/8/layout/bProcess3"/>
    <dgm:cxn modelId="{13DB61AA-A4B6-1F45-8983-D8446CF58A46}" type="presParOf" srcId="{2B731149-74FD-154F-96A9-E0C7CC4A64A9}" destId="{E7DFD438-138A-9F41-B0AC-4463110072A1}" srcOrd="5" destOrd="0" presId="urn:microsoft.com/office/officeart/2005/8/layout/bProcess3"/>
    <dgm:cxn modelId="{C7D9FC60-B51D-D94B-87E7-3A599B7D570E}" type="presParOf" srcId="{E7DFD438-138A-9F41-B0AC-4463110072A1}" destId="{23B0C1C7-0637-BD4D-81BE-2702A144E730}" srcOrd="0" destOrd="0" presId="urn:microsoft.com/office/officeart/2005/8/layout/bProcess3"/>
    <dgm:cxn modelId="{1F6E7138-EABD-1440-9C50-FF6A7C2F2C26}" type="presParOf" srcId="{2B731149-74FD-154F-96A9-E0C7CC4A64A9}" destId="{E2515D38-5AE2-FC49-A1F4-27D8B439DC1A}" srcOrd="6" destOrd="0" presId="urn:microsoft.com/office/officeart/2005/8/layout/bProcess3"/>
    <dgm:cxn modelId="{597E7E47-5905-CD45-B44B-4743D6AB8D5A}" type="presParOf" srcId="{2B731149-74FD-154F-96A9-E0C7CC4A64A9}" destId="{0156089C-6D3C-2B43-82C0-3DB2EA115BA4}" srcOrd="7" destOrd="0" presId="urn:microsoft.com/office/officeart/2005/8/layout/bProcess3"/>
    <dgm:cxn modelId="{4C8E618A-5EBF-B84E-86FD-8C53FFC4A86D}" type="presParOf" srcId="{0156089C-6D3C-2B43-82C0-3DB2EA115BA4}" destId="{A30E8BC5-D5FA-9443-AB60-C2CDBEADA2D8}" srcOrd="0" destOrd="0" presId="urn:microsoft.com/office/officeart/2005/8/layout/bProcess3"/>
    <dgm:cxn modelId="{BD946933-5FBA-4E47-ACB2-C7FDA8B519E2}" type="presParOf" srcId="{2B731149-74FD-154F-96A9-E0C7CC4A64A9}" destId="{C0000E06-D105-0747-A906-EC4DA26CB02C}" srcOrd="8" destOrd="0" presId="urn:microsoft.com/office/officeart/2005/8/layout/bProcess3"/>
    <dgm:cxn modelId="{385EE78C-B98F-0B41-A684-2E5CBA8CCDE8}" type="presParOf" srcId="{2B731149-74FD-154F-96A9-E0C7CC4A64A9}" destId="{548B3A9F-8FD9-DA4A-8551-625F4A1AADED}" srcOrd="9" destOrd="0" presId="urn:microsoft.com/office/officeart/2005/8/layout/bProcess3"/>
    <dgm:cxn modelId="{EECA2325-8EC4-3043-AED9-A460630BEF01}" type="presParOf" srcId="{548B3A9F-8FD9-DA4A-8551-625F4A1AADED}" destId="{2161BE4B-99B3-CD4E-9B8C-93A16157D4FC}" srcOrd="0" destOrd="0" presId="urn:microsoft.com/office/officeart/2005/8/layout/bProcess3"/>
    <dgm:cxn modelId="{4120DB9D-2B58-3342-954E-D4ADC88F37DB}" type="presParOf" srcId="{2B731149-74FD-154F-96A9-E0C7CC4A64A9}" destId="{F46F2A0E-BC1A-1944-B5F5-E463A2905E25}" srcOrd="10" destOrd="0" presId="urn:microsoft.com/office/officeart/2005/8/layout/bProcess3"/>
    <dgm:cxn modelId="{E644A212-18A6-C74E-AB56-FFE8284A4C50}" type="presParOf" srcId="{2B731149-74FD-154F-96A9-E0C7CC4A64A9}" destId="{C217E63F-EA18-184D-8548-9D776C86C805}" srcOrd="11" destOrd="0" presId="urn:microsoft.com/office/officeart/2005/8/layout/bProcess3"/>
    <dgm:cxn modelId="{B0610A0E-6E4D-F344-A147-8D2598A1307D}" type="presParOf" srcId="{C217E63F-EA18-184D-8548-9D776C86C805}" destId="{87E9CD22-23CE-2A47-B238-9D8B8081301E}" srcOrd="0" destOrd="0" presId="urn:microsoft.com/office/officeart/2005/8/layout/bProcess3"/>
    <dgm:cxn modelId="{402700BA-323B-1243-AA68-AB0A4CEE7D41}" type="presParOf" srcId="{2B731149-74FD-154F-96A9-E0C7CC4A64A9}" destId="{36D81A45-CE05-4C4C-A27B-3EE97E58CAD9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67858-135B-B142-9158-415659734705}">
      <dsp:nvSpPr>
        <dsp:cNvPr id="0" name=""/>
        <dsp:cNvSpPr/>
      </dsp:nvSpPr>
      <dsp:spPr>
        <a:xfrm>
          <a:off x="2376311" y="424323"/>
          <a:ext cx="3297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970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32154" y="468241"/>
        <a:ext cx="18015" cy="3603"/>
      </dsp:txXfrm>
    </dsp:sp>
    <dsp:sp modelId="{7F79ADBD-C3D0-6C45-AA35-CECB584833D6}">
      <dsp:nvSpPr>
        <dsp:cNvPr id="0" name=""/>
        <dsp:cNvSpPr/>
      </dsp:nvSpPr>
      <dsp:spPr>
        <a:xfrm>
          <a:off x="811584" y="85"/>
          <a:ext cx="1566526" cy="9399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Unit Contact</a:t>
          </a:r>
        </a:p>
      </dsp:txBody>
      <dsp:txXfrm>
        <a:off x="811584" y="85"/>
        <a:ext cx="1566526" cy="939915"/>
      </dsp:txXfrm>
    </dsp:sp>
    <dsp:sp modelId="{CB14187F-8598-9D43-A662-70418DBE7D7B}">
      <dsp:nvSpPr>
        <dsp:cNvPr id="0" name=""/>
        <dsp:cNvSpPr/>
      </dsp:nvSpPr>
      <dsp:spPr>
        <a:xfrm>
          <a:off x="4303138" y="424323"/>
          <a:ext cx="3297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970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58981" y="468241"/>
        <a:ext cx="18015" cy="3603"/>
      </dsp:txXfrm>
    </dsp:sp>
    <dsp:sp modelId="{3CB646C5-7EA0-924E-B8C0-CCA302936C11}">
      <dsp:nvSpPr>
        <dsp:cNvPr id="0" name=""/>
        <dsp:cNvSpPr/>
      </dsp:nvSpPr>
      <dsp:spPr>
        <a:xfrm>
          <a:off x="2738412" y="85"/>
          <a:ext cx="1566526" cy="9399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Course Inventory Identified</a:t>
          </a:r>
        </a:p>
      </dsp:txBody>
      <dsp:txXfrm>
        <a:off x="2738412" y="85"/>
        <a:ext cx="1566526" cy="939915"/>
      </dsp:txXfrm>
    </dsp:sp>
    <dsp:sp modelId="{7E81D382-1B70-6C43-AA9E-AD3D728DAFE4}">
      <dsp:nvSpPr>
        <dsp:cNvPr id="0" name=""/>
        <dsp:cNvSpPr/>
      </dsp:nvSpPr>
      <dsp:spPr>
        <a:xfrm>
          <a:off x="1594847" y="938201"/>
          <a:ext cx="3853655" cy="329701"/>
        </a:xfrm>
        <a:custGeom>
          <a:avLst/>
          <a:gdLst/>
          <a:ahLst/>
          <a:cxnLst/>
          <a:rect l="0" t="0" r="0" b="0"/>
          <a:pathLst>
            <a:path>
              <a:moveTo>
                <a:pt x="3853655" y="0"/>
              </a:moveTo>
              <a:lnTo>
                <a:pt x="3853655" y="181950"/>
              </a:lnTo>
              <a:lnTo>
                <a:pt x="0" y="181950"/>
              </a:lnTo>
              <a:lnTo>
                <a:pt x="0" y="329701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24913" y="1101250"/>
        <a:ext cx="193523" cy="3603"/>
      </dsp:txXfrm>
    </dsp:sp>
    <dsp:sp modelId="{DB94F812-FBC9-FB4D-AC33-E4A552F46DEF}">
      <dsp:nvSpPr>
        <dsp:cNvPr id="0" name=""/>
        <dsp:cNvSpPr/>
      </dsp:nvSpPr>
      <dsp:spPr>
        <a:xfrm>
          <a:off x="4665239" y="85"/>
          <a:ext cx="1566526" cy="9399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Manual Migration</a:t>
          </a:r>
        </a:p>
      </dsp:txBody>
      <dsp:txXfrm>
        <a:off x="4665239" y="85"/>
        <a:ext cx="1566526" cy="939915"/>
      </dsp:txXfrm>
    </dsp:sp>
    <dsp:sp modelId="{A75B6760-F64E-9D41-A55A-AD8300379FB3}">
      <dsp:nvSpPr>
        <dsp:cNvPr id="0" name=""/>
        <dsp:cNvSpPr/>
      </dsp:nvSpPr>
      <dsp:spPr>
        <a:xfrm>
          <a:off x="2376311" y="1724540"/>
          <a:ext cx="3297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970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32154" y="1768458"/>
        <a:ext cx="18015" cy="3603"/>
      </dsp:txXfrm>
    </dsp:sp>
    <dsp:sp modelId="{EDDDE41D-E536-6749-8DF3-B86B524AA925}">
      <dsp:nvSpPr>
        <dsp:cNvPr id="0" name=""/>
        <dsp:cNvSpPr/>
      </dsp:nvSpPr>
      <dsp:spPr>
        <a:xfrm>
          <a:off x="811584" y="1300302"/>
          <a:ext cx="1566526" cy="9399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ID Review</a:t>
          </a:r>
        </a:p>
      </dsp:txBody>
      <dsp:txXfrm>
        <a:off x="811584" y="1300302"/>
        <a:ext cx="1566526" cy="939915"/>
      </dsp:txXfrm>
    </dsp:sp>
    <dsp:sp modelId="{BA3BB195-0804-654E-98C9-9A6EFB247F8E}">
      <dsp:nvSpPr>
        <dsp:cNvPr id="0" name=""/>
        <dsp:cNvSpPr/>
      </dsp:nvSpPr>
      <dsp:spPr>
        <a:xfrm>
          <a:off x="4303138" y="1724540"/>
          <a:ext cx="3297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970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58981" y="1768458"/>
        <a:ext cx="18015" cy="3603"/>
      </dsp:txXfrm>
    </dsp:sp>
    <dsp:sp modelId="{3FCC3EBC-2883-424B-A3C2-6AA2D5440FCC}">
      <dsp:nvSpPr>
        <dsp:cNvPr id="0" name=""/>
        <dsp:cNvSpPr/>
      </dsp:nvSpPr>
      <dsp:spPr>
        <a:xfrm>
          <a:off x="2738412" y="1300302"/>
          <a:ext cx="1566526" cy="9399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Instructor Training/Support</a:t>
          </a:r>
        </a:p>
      </dsp:txBody>
      <dsp:txXfrm>
        <a:off x="2738412" y="1300302"/>
        <a:ext cx="1566526" cy="939915"/>
      </dsp:txXfrm>
    </dsp:sp>
    <dsp:sp modelId="{C50FB304-2390-FE4A-8E5A-18ECA87D394C}">
      <dsp:nvSpPr>
        <dsp:cNvPr id="0" name=""/>
        <dsp:cNvSpPr/>
      </dsp:nvSpPr>
      <dsp:spPr>
        <a:xfrm>
          <a:off x="1594847" y="2238418"/>
          <a:ext cx="3853655" cy="329701"/>
        </a:xfrm>
        <a:custGeom>
          <a:avLst/>
          <a:gdLst/>
          <a:ahLst/>
          <a:cxnLst/>
          <a:rect l="0" t="0" r="0" b="0"/>
          <a:pathLst>
            <a:path>
              <a:moveTo>
                <a:pt x="3853655" y="0"/>
              </a:moveTo>
              <a:lnTo>
                <a:pt x="3853655" y="181950"/>
              </a:lnTo>
              <a:lnTo>
                <a:pt x="0" y="181950"/>
              </a:lnTo>
              <a:lnTo>
                <a:pt x="0" y="329701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24913" y="2401467"/>
        <a:ext cx="193523" cy="3603"/>
      </dsp:txXfrm>
    </dsp:sp>
    <dsp:sp modelId="{20BFCDAA-130B-0348-AB6E-FD49AD37AA66}">
      <dsp:nvSpPr>
        <dsp:cNvPr id="0" name=""/>
        <dsp:cNvSpPr/>
      </dsp:nvSpPr>
      <dsp:spPr>
        <a:xfrm>
          <a:off x="4665239" y="1300302"/>
          <a:ext cx="1566526" cy="9399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Course Approval</a:t>
          </a:r>
        </a:p>
      </dsp:txBody>
      <dsp:txXfrm>
        <a:off x="4665239" y="1300302"/>
        <a:ext cx="1566526" cy="939915"/>
      </dsp:txXfrm>
    </dsp:sp>
    <dsp:sp modelId="{385E2DA5-9210-1346-AC20-3E1897E0A61A}">
      <dsp:nvSpPr>
        <dsp:cNvPr id="0" name=""/>
        <dsp:cNvSpPr/>
      </dsp:nvSpPr>
      <dsp:spPr>
        <a:xfrm>
          <a:off x="811584" y="2600519"/>
          <a:ext cx="1566526" cy="9399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Course Archive Developed</a:t>
          </a:r>
        </a:p>
      </dsp:txBody>
      <dsp:txXfrm>
        <a:off x="811584" y="2600519"/>
        <a:ext cx="1566526" cy="939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FDCF5-484A-8B44-83C1-BF751F44B1E6}">
      <dsp:nvSpPr>
        <dsp:cNvPr id="0" name=""/>
        <dsp:cNvSpPr/>
      </dsp:nvSpPr>
      <dsp:spPr>
        <a:xfrm>
          <a:off x="2368243" y="424516"/>
          <a:ext cx="3296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9647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24061" y="468435"/>
        <a:ext cx="18012" cy="3602"/>
      </dsp:txXfrm>
    </dsp:sp>
    <dsp:sp modelId="{2D3CF3E0-FAAB-3D45-B89C-E6227349231B}">
      <dsp:nvSpPr>
        <dsp:cNvPr id="0" name=""/>
        <dsp:cNvSpPr/>
      </dsp:nvSpPr>
      <dsp:spPr>
        <a:xfrm>
          <a:off x="803750" y="348"/>
          <a:ext cx="1566293" cy="9397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Unit Contact</a:t>
          </a:r>
        </a:p>
      </dsp:txBody>
      <dsp:txXfrm>
        <a:off x="803750" y="348"/>
        <a:ext cx="1566293" cy="939776"/>
      </dsp:txXfrm>
    </dsp:sp>
    <dsp:sp modelId="{5673BD54-2227-EB49-918E-B7F740A1888B}">
      <dsp:nvSpPr>
        <dsp:cNvPr id="0" name=""/>
        <dsp:cNvSpPr/>
      </dsp:nvSpPr>
      <dsp:spPr>
        <a:xfrm>
          <a:off x="4294784" y="424516"/>
          <a:ext cx="3296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9647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50602" y="468435"/>
        <a:ext cx="18012" cy="3602"/>
      </dsp:txXfrm>
    </dsp:sp>
    <dsp:sp modelId="{1DAF7420-95F5-2E4E-B34C-577B2987318A}">
      <dsp:nvSpPr>
        <dsp:cNvPr id="0" name=""/>
        <dsp:cNvSpPr/>
      </dsp:nvSpPr>
      <dsp:spPr>
        <a:xfrm>
          <a:off x="2730291" y="348"/>
          <a:ext cx="1566293" cy="9397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Course Inventory Identified</a:t>
          </a:r>
        </a:p>
      </dsp:txBody>
      <dsp:txXfrm>
        <a:off x="2730291" y="348"/>
        <a:ext cx="1566293" cy="939776"/>
      </dsp:txXfrm>
    </dsp:sp>
    <dsp:sp modelId="{E7DFD438-138A-9F41-B0AC-4463110072A1}">
      <dsp:nvSpPr>
        <dsp:cNvPr id="0" name=""/>
        <dsp:cNvSpPr/>
      </dsp:nvSpPr>
      <dsp:spPr>
        <a:xfrm>
          <a:off x="1586897" y="938324"/>
          <a:ext cx="3853081" cy="329647"/>
        </a:xfrm>
        <a:custGeom>
          <a:avLst/>
          <a:gdLst/>
          <a:ahLst/>
          <a:cxnLst/>
          <a:rect l="0" t="0" r="0" b="0"/>
          <a:pathLst>
            <a:path>
              <a:moveTo>
                <a:pt x="3853081" y="0"/>
              </a:moveTo>
              <a:lnTo>
                <a:pt x="3853081" y="181923"/>
              </a:lnTo>
              <a:lnTo>
                <a:pt x="0" y="181923"/>
              </a:lnTo>
              <a:lnTo>
                <a:pt x="0" y="329647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16690" y="1101347"/>
        <a:ext cx="193494" cy="3602"/>
      </dsp:txXfrm>
    </dsp:sp>
    <dsp:sp modelId="{B0CB35B9-39F9-164E-AE86-6F8D17BBED2E}">
      <dsp:nvSpPr>
        <dsp:cNvPr id="0" name=""/>
        <dsp:cNvSpPr/>
      </dsp:nvSpPr>
      <dsp:spPr>
        <a:xfrm>
          <a:off x="4656832" y="348"/>
          <a:ext cx="1566293" cy="9397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Bulk Migration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(K-16)</a:t>
          </a:r>
        </a:p>
      </dsp:txBody>
      <dsp:txXfrm>
        <a:off x="4656832" y="348"/>
        <a:ext cx="1566293" cy="939776"/>
      </dsp:txXfrm>
    </dsp:sp>
    <dsp:sp modelId="{0156089C-6D3C-2B43-82C0-3DB2EA115BA4}">
      <dsp:nvSpPr>
        <dsp:cNvPr id="0" name=""/>
        <dsp:cNvSpPr/>
      </dsp:nvSpPr>
      <dsp:spPr>
        <a:xfrm>
          <a:off x="2368243" y="1724540"/>
          <a:ext cx="3296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9647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24061" y="1768459"/>
        <a:ext cx="18012" cy="3602"/>
      </dsp:txXfrm>
    </dsp:sp>
    <dsp:sp modelId="{E2515D38-5AE2-FC49-A1F4-27D8B439DC1A}">
      <dsp:nvSpPr>
        <dsp:cNvPr id="0" name=""/>
        <dsp:cNvSpPr/>
      </dsp:nvSpPr>
      <dsp:spPr>
        <a:xfrm>
          <a:off x="803750" y="1300372"/>
          <a:ext cx="1566293" cy="9397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Course Shell Available with Exception Report</a:t>
          </a:r>
        </a:p>
      </dsp:txBody>
      <dsp:txXfrm>
        <a:off x="803750" y="1300372"/>
        <a:ext cx="1566293" cy="939776"/>
      </dsp:txXfrm>
    </dsp:sp>
    <dsp:sp modelId="{548B3A9F-8FD9-DA4A-8551-625F4A1AADED}">
      <dsp:nvSpPr>
        <dsp:cNvPr id="0" name=""/>
        <dsp:cNvSpPr/>
      </dsp:nvSpPr>
      <dsp:spPr>
        <a:xfrm>
          <a:off x="4294784" y="1724540"/>
          <a:ext cx="3296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9647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50602" y="1768459"/>
        <a:ext cx="18012" cy="3602"/>
      </dsp:txXfrm>
    </dsp:sp>
    <dsp:sp modelId="{C0000E06-D105-0747-A906-EC4DA26CB02C}">
      <dsp:nvSpPr>
        <dsp:cNvPr id="0" name=""/>
        <dsp:cNvSpPr/>
      </dsp:nvSpPr>
      <dsp:spPr>
        <a:xfrm>
          <a:off x="2730291" y="1300372"/>
          <a:ext cx="1566293" cy="9397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Instructor Training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On-demand ID services</a:t>
          </a:r>
        </a:p>
      </dsp:txBody>
      <dsp:txXfrm>
        <a:off x="2730291" y="1300372"/>
        <a:ext cx="1566293" cy="939776"/>
      </dsp:txXfrm>
    </dsp:sp>
    <dsp:sp modelId="{C217E63F-EA18-184D-8548-9D776C86C805}">
      <dsp:nvSpPr>
        <dsp:cNvPr id="0" name=""/>
        <dsp:cNvSpPr/>
      </dsp:nvSpPr>
      <dsp:spPr>
        <a:xfrm>
          <a:off x="1586897" y="2238348"/>
          <a:ext cx="3853081" cy="329647"/>
        </a:xfrm>
        <a:custGeom>
          <a:avLst/>
          <a:gdLst/>
          <a:ahLst/>
          <a:cxnLst/>
          <a:rect l="0" t="0" r="0" b="0"/>
          <a:pathLst>
            <a:path>
              <a:moveTo>
                <a:pt x="3853081" y="0"/>
              </a:moveTo>
              <a:lnTo>
                <a:pt x="3853081" y="181923"/>
              </a:lnTo>
              <a:lnTo>
                <a:pt x="0" y="181923"/>
              </a:lnTo>
              <a:lnTo>
                <a:pt x="0" y="329647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16690" y="2401371"/>
        <a:ext cx="193494" cy="3602"/>
      </dsp:txXfrm>
    </dsp:sp>
    <dsp:sp modelId="{F46F2A0E-BC1A-1944-B5F5-E463A2905E25}">
      <dsp:nvSpPr>
        <dsp:cNvPr id="0" name=""/>
        <dsp:cNvSpPr/>
      </dsp:nvSpPr>
      <dsp:spPr>
        <a:xfrm>
          <a:off x="4656832" y="1300372"/>
          <a:ext cx="1566293" cy="9397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Course Approval</a:t>
          </a:r>
        </a:p>
      </dsp:txBody>
      <dsp:txXfrm>
        <a:off x="4656832" y="1300372"/>
        <a:ext cx="1566293" cy="939776"/>
      </dsp:txXfrm>
    </dsp:sp>
    <dsp:sp modelId="{36D81A45-CE05-4C4C-A27B-3EE97E58CAD9}">
      <dsp:nvSpPr>
        <dsp:cNvPr id="0" name=""/>
        <dsp:cNvSpPr/>
      </dsp:nvSpPr>
      <dsp:spPr>
        <a:xfrm>
          <a:off x="803750" y="2600396"/>
          <a:ext cx="1566293" cy="9397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Course Archive Developed</a:t>
          </a:r>
        </a:p>
      </dsp:txBody>
      <dsp:txXfrm>
        <a:off x="803750" y="2600396"/>
        <a:ext cx="1566293" cy="939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866C6-8B2A-428E-B739-E94CE1822F45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0F08F-1F2C-42C4-A881-289C0869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8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0F08F-1F2C-42C4-A881-289C0869CF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61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5" y="223527"/>
            <a:ext cx="3240509" cy="87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086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0862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340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340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4683919"/>
            <a:ext cx="228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>
                <a:solidFill>
                  <a:srgbClr val="5F5F5F"/>
                </a:solidFill>
              </a:rPr>
              <a:t>LMS Transition to Canvas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73819"/>
            <a:ext cx="419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19100"/>
            <a:ext cx="9144000" cy="4763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2" y="68302"/>
            <a:ext cx="1196731" cy="323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rutgers.edu/transition/lms-usage-statistic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Learning Management Systems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/>
              </a:rPr>
              <a:t>Transition to Canvas</a:t>
            </a:r>
          </a:p>
          <a:p>
            <a:r>
              <a:rPr lang="en-US" dirty="0">
                <a:latin typeface="Arial"/>
              </a:rPr>
              <a:t>Steering Committee 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/>
              </a:rPr>
              <a:t>February 7,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DC5BE-4ABF-A24F-A475-E1EF40DF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 Process Update (Manual Migration)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402BC-3F1A-8C4D-917C-38A5FD3656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43C5E79-1803-D647-A90B-B0F13F39A4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9801516"/>
              </p:ext>
            </p:extLst>
          </p:nvPr>
        </p:nvGraphicFramePr>
        <p:xfrm>
          <a:off x="576649" y="1063229"/>
          <a:ext cx="7043351" cy="3540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2420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0A958-B9C3-C045-865F-A5A314C04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 Process Update (K-16 Migration)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8ACA3-2B9F-E048-9A93-41BD8E614D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B94BB12-1555-3A4F-B39A-4DC59CAFB5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616920"/>
              </p:ext>
            </p:extLst>
          </p:nvPr>
        </p:nvGraphicFramePr>
        <p:xfrm>
          <a:off x="593124" y="1063228"/>
          <a:ext cx="7026876" cy="3540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6105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F6298-DD50-3844-9883-FF3D0727D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LMS Technical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AE9BB-B2F6-4A41-B7D6-2722406D3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 </a:t>
            </a:r>
            <a:r>
              <a:rPr lang="en-US" dirty="0" err="1"/>
              <a:t>GradeSync</a:t>
            </a:r>
            <a:r>
              <a:rPr lang="en-US" dirty="0"/>
              <a:t> – Spring 2020</a:t>
            </a:r>
          </a:p>
          <a:p>
            <a:r>
              <a:rPr lang="en-US" dirty="0"/>
              <a:t>NetID Lookup </a:t>
            </a:r>
            <a:r>
              <a:rPr lang="en-US"/>
              <a:t>in Canvas </a:t>
            </a:r>
            <a:r>
              <a:rPr lang="en-US" dirty="0"/>
              <a:t>– Spring 2020</a:t>
            </a:r>
          </a:p>
          <a:p>
            <a:r>
              <a:rPr lang="en-US" dirty="0"/>
              <a:t>Photo Rosters in Canvas – Fall 2020</a:t>
            </a:r>
          </a:p>
          <a:p>
            <a:r>
              <a:rPr lang="en-US" dirty="0"/>
              <a:t>New Faculty Tools Portal in Canvas for local tools/apps</a:t>
            </a:r>
          </a:p>
          <a:p>
            <a:r>
              <a:rPr lang="en-US" dirty="0"/>
              <a:t>Sub-Account Admin and API -</a:t>
            </a:r>
            <a:r>
              <a:rPr lang="en-US" b="1" dirty="0"/>
              <a:t> </a:t>
            </a:r>
            <a:r>
              <a:rPr lang="en-US" dirty="0"/>
              <a:t>access request process implemented Spring 2020 term using OIT-EAS policies</a:t>
            </a:r>
          </a:p>
          <a:p>
            <a:r>
              <a:rPr lang="en-US" dirty="0"/>
              <a:t>LMS Usage Dashboard</a:t>
            </a:r>
          </a:p>
          <a:p>
            <a:pPr lvl="1"/>
            <a:r>
              <a:rPr lang="en-US" dirty="0">
                <a:hlinkClick r:id="rId2"/>
              </a:rPr>
              <a:t>https://canvas.rutgers.edu/transition/lms-usage-statistics/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2EFA5-B793-0547-B928-EFC5B525C1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9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F9F6-DB67-A946-965D-EA41133B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Recommendations for Learning Technology Ecosystem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B3337-1D12-0643-B772-ADAE8EA1F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Recommendations or areas of improvement collected via:</a:t>
            </a:r>
          </a:p>
          <a:p>
            <a:pPr lvl="1"/>
            <a:r>
              <a:rPr lang="en-US" dirty="0"/>
              <a:t>LMS Transition Steering Committee Discussions</a:t>
            </a:r>
          </a:p>
          <a:p>
            <a:pPr lvl="1"/>
            <a:r>
              <a:rPr lang="en-US" dirty="0"/>
              <a:t>LMS Transition Working Groups</a:t>
            </a:r>
          </a:p>
          <a:p>
            <a:pPr lvl="1"/>
            <a:r>
              <a:rPr lang="en-US" dirty="0"/>
              <a:t>ID/ITS Meetings</a:t>
            </a:r>
          </a:p>
          <a:p>
            <a:pPr lvl="1"/>
            <a:r>
              <a:rPr lang="en-US" dirty="0"/>
              <a:t>Unit Migration Meetings</a:t>
            </a:r>
          </a:p>
          <a:p>
            <a:pPr lvl="1"/>
            <a:r>
              <a:rPr lang="en-US" dirty="0"/>
              <a:t>Faculty Training</a:t>
            </a:r>
          </a:p>
          <a:p>
            <a:pPr lvl="1"/>
            <a:r>
              <a:rPr lang="en-US" dirty="0"/>
              <a:t>Project Team Discussions</a:t>
            </a:r>
          </a:p>
          <a:p>
            <a:r>
              <a:rPr lang="en-US" dirty="0"/>
              <a:t>The LMS Transition Steering Committee will begin to document formal recommendations for improvements to the Rutgers Learning Technology Ecosystem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A0AF1-91B5-234C-898B-85145FE42E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95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CF37-D4D5-8144-8322-B9A70CFC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to be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1732C-D204-0F47-81BB-AF4BD610F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Learning Technology Ecosystem Oversight/Shared Governance</a:t>
            </a:r>
          </a:p>
          <a:p>
            <a:pPr lvl="1"/>
            <a:r>
              <a:rPr lang="en-US" sz="1600" dirty="0"/>
              <a:t>U-wide Initiatives, Tool Consolidations, Future Transitions</a:t>
            </a:r>
          </a:p>
          <a:p>
            <a:pPr lvl="1"/>
            <a:r>
              <a:rPr lang="en-US" sz="1600" dirty="0"/>
              <a:t>Research/Awareness of Learning Technology Trends in Higher Education</a:t>
            </a:r>
          </a:p>
          <a:p>
            <a:pPr lvl="1"/>
            <a:r>
              <a:rPr lang="en-US" sz="1600" dirty="0"/>
              <a:t>Development and enforcement of appropriate use guidelines</a:t>
            </a:r>
          </a:p>
          <a:p>
            <a:r>
              <a:rPr lang="en-US" sz="2000" dirty="0"/>
              <a:t>Standard Processes for Selecting, Piloting, Purchasing, and Implementing new Learning Technologies</a:t>
            </a:r>
          </a:p>
          <a:p>
            <a:r>
              <a:rPr lang="en-US" sz="2000" dirty="0"/>
              <a:t>Clear and Defined LT Support Structure (U-wide, Campus, Local)</a:t>
            </a:r>
          </a:p>
          <a:p>
            <a:pPr lvl="1"/>
            <a:r>
              <a:rPr lang="en-US" sz="1600" dirty="0"/>
              <a:t>Increased Local Control in the LT Ecosystem</a:t>
            </a:r>
          </a:p>
          <a:p>
            <a:r>
              <a:rPr lang="en-US" sz="2000" dirty="0"/>
              <a:t>Learning Technology Compliance</a:t>
            </a:r>
          </a:p>
          <a:p>
            <a:pPr lvl="1"/>
            <a:r>
              <a:rPr lang="en-US" sz="1600" dirty="0"/>
              <a:t>Data Security/Retention</a:t>
            </a:r>
          </a:p>
          <a:p>
            <a:pPr lvl="1"/>
            <a:r>
              <a:rPr lang="en-US" sz="1600" dirty="0"/>
              <a:t>HIPPA, FERPA, ADA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5AEFD-30BA-4346-B3AE-10E25D7F6B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31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3C1FF-C706-2D4D-81D6-F5D823A19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to be Discussed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8326F-A591-F04C-A8F9-72320F6FB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Improved Integration between Physical/Digital Learning Technology</a:t>
            </a:r>
          </a:p>
          <a:p>
            <a:r>
              <a:rPr lang="en-US" sz="2000" dirty="0"/>
              <a:t>Facilitate Collaboration between University and Consortiums</a:t>
            </a:r>
          </a:p>
          <a:p>
            <a:r>
              <a:rPr lang="en-US" sz="2000" dirty="0"/>
              <a:t>Improved Communication between University Community and Learning Technology Professionals</a:t>
            </a:r>
          </a:p>
          <a:p>
            <a:r>
              <a:rPr lang="en-US" sz="2000" dirty="0"/>
              <a:t>Standardization of pedagogical, development, and review processes</a:t>
            </a:r>
          </a:p>
          <a:p>
            <a:r>
              <a:rPr lang="en-US" sz="2000" dirty="0"/>
              <a:t>Learning Analytics Oversight and Guidance (UDP, etc.)</a:t>
            </a:r>
          </a:p>
          <a:p>
            <a:r>
              <a:rPr lang="en-US" sz="2000" dirty="0"/>
              <a:t>Provide Oversight of Learning Technology Operations</a:t>
            </a:r>
          </a:p>
          <a:p>
            <a:pPr lvl="1"/>
            <a:r>
              <a:rPr lang="en-US" sz="1600" dirty="0"/>
              <a:t>Local/custom Development</a:t>
            </a:r>
          </a:p>
          <a:p>
            <a:pPr lvl="1"/>
            <a:r>
              <a:rPr lang="en-US" sz="1600" dirty="0"/>
              <a:t>Third Party Integrations</a:t>
            </a:r>
          </a:p>
          <a:p>
            <a:pPr lvl="1"/>
            <a:r>
              <a:rPr lang="en-US" sz="1600" dirty="0"/>
              <a:t>Provisioning Processes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254CCB-2BA1-ED4B-90CC-88CF0E304F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42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885D6-D716-4EE9-B27D-B612BF295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DE28C-B7D7-438B-BA7B-88410720D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Finalize agreement with K-16 solutions for Sakai to Canvas migration tool/services</a:t>
            </a:r>
          </a:p>
          <a:p>
            <a:r>
              <a:rPr lang="en-US" dirty="0"/>
              <a:t>Develop and verify new migration process</a:t>
            </a:r>
          </a:p>
          <a:p>
            <a:r>
              <a:rPr lang="en-US" dirty="0"/>
              <a:t>Develop new migration schedule and communicate with academic unit leadership</a:t>
            </a:r>
          </a:p>
          <a:p>
            <a:r>
              <a:rPr lang="en-US" dirty="0"/>
              <a:t>Continue LMS technical developments</a:t>
            </a:r>
          </a:p>
          <a:p>
            <a:r>
              <a:rPr lang="en-US" dirty="0"/>
              <a:t>Continue development </a:t>
            </a:r>
            <a:r>
              <a:rPr lang="en-US"/>
              <a:t>of learning technology recommendations</a:t>
            </a:r>
            <a:endParaRPr lang="en-US" dirty="0"/>
          </a:p>
          <a:p>
            <a:pPr>
              <a:buFontTx/>
              <a:buChar char="•"/>
            </a:pPr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524ED-465F-4873-8B78-60A158AD79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18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C725B-9C86-6E43-AAF9-1A329DDB234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57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Project Risks and Issues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678304"/>
              </p:ext>
            </p:extLst>
          </p:nvPr>
        </p:nvGraphicFramePr>
        <p:xfrm>
          <a:off x="457200" y="1143001"/>
          <a:ext cx="8229600" cy="34526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05883">
                  <a:extLst>
                    <a:ext uri="{9D8B030D-6E8A-4147-A177-3AD203B41FA5}">
                      <a16:colId xmlns:a16="http://schemas.microsoft.com/office/drawing/2014/main" val="3914990686"/>
                    </a:ext>
                  </a:extLst>
                </a:gridCol>
                <a:gridCol w="3248358">
                  <a:extLst>
                    <a:ext uri="{9D8B030D-6E8A-4147-A177-3AD203B41FA5}">
                      <a16:colId xmlns:a16="http://schemas.microsoft.com/office/drawing/2014/main" val="1843501903"/>
                    </a:ext>
                  </a:extLst>
                </a:gridCol>
                <a:gridCol w="3475359">
                  <a:extLst>
                    <a:ext uri="{9D8B030D-6E8A-4147-A177-3AD203B41FA5}">
                      <a16:colId xmlns:a16="http://schemas.microsoft.com/office/drawing/2014/main" val="95215582"/>
                    </a:ext>
                  </a:extLst>
                </a:gridCol>
              </a:tblGrid>
              <a:tr h="219407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chemeClr val="bg1"/>
                          </a:solidFill>
                        </a:rPr>
                        <a:t>Risk</a:t>
                      </a:r>
                      <a:r>
                        <a:rPr lang="en-US" sz="1000" baseline="0">
                          <a:solidFill>
                            <a:schemeClr val="bg1"/>
                          </a:solidFill>
                        </a:rPr>
                        <a:t> / </a:t>
                      </a:r>
                      <a:r>
                        <a:rPr lang="en-US" sz="1000">
                          <a:solidFill>
                            <a:schemeClr val="bg1"/>
                          </a:solidFill>
                        </a:rPr>
                        <a:t>Issue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chemeClr val="bg1"/>
                          </a:solidFill>
                        </a:rPr>
                        <a:t>Impact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chemeClr val="bg1"/>
                          </a:solidFill>
                        </a:rPr>
                        <a:t>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27433"/>
                  </a:ext>
                </a:extLst>
              </a:tr>
              <a:tr h="503347">
                <a:tc>
                  <a:txBody>
                    <a:bodyPr/>
                    <a:lstStyle/>
                    <a:p>
                      <a:r>
                        <a:rPr lang="en-US" sz="1000"/>
                        <a:t>Need of guidelines on use of LMS for non-academic scenarios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The need</a:t>
                      </a:r>
                      <a:r>
                        <a:rPr lang="en-US" sz="1000" baseline="0"/>
                        <a:t> </a:t>
                      </a:r>
                      <a:r>
                        <a:rPr lang="en-US" sz="1000"/>
                        <a:t>of established guidelines on the use of LMS for non-academic student use cases (demographically based sites, student groups, etc.)​ could negatively impact the student experience</a:t>
                      </a:r>
                    </a:p>
                    <a:p>
                      <a:endParaRPr lang="en-US" sz="1000"/>
                    </a:p>
                    <a:p>
                      <a:r>
                        <a:rPr lang="en-US" sz="1000"/>
                        <a:t>The need of guidelines creates risks around what new solutions will or won't be needed for non-instructional project sites.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Establish a Committee comprised of Faculty</a:t>
                      </a:r>
                      <a:r>
                        <a:rPr lang="en-US" sz="1000" baseline="0"/>
                        <a:t>, Staff, Stakeholders and IT to develop guidelines and policies on the use of LMS</a:t>
                      </a:r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193042"/>
                  </a:ext>
                </a:extLst>
              </a:tr>
              <a:tr h="971846">
                <a:tc>
                  <a:txBody>
                    <a:bodyPr/>
                    <a:lstStyle/>
                    <a:p>
                      <a:r>
                        <a:rPr lang="en-US" sz="1000"/>
                        <a:t>Need</a:t>
                      </a:r>
                      <a:r>
                        <a:rPr lang="en-US" sz="1000" baseline="0"/>
                        <a:t> </a:t>
                      </a:r>
                      <a:r>
                        <a:rPr lang="en-US" sz="1000"/>
                        <a:t>of Project Sites Solution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err="1"/>
                        <a:t>Approx</a:t>
                      </a:r>
                      <a:r>
                        <a:rPr lang="en-US" sz="1000"/>
                        <a:t> 25,000</a:t>
                      </a:r>
                      <a:r>
                        <a:rPr lang="en-US" sz="1000" baseline="0"/>
                        <a:t> project sites are on Sakai.</a:t>
                      </a:r>
                    </a:p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rgbClr val="404040"/>
                          </a:solidFill>
                        </a:rPr>
                        <a:t>Users can continue to utilize legacy LMSs for non-academic use until further notice.</a:t>
                      </a:r>
                    </a:p>
                    <a:p>
                      <a:pPr marL="171450" indent="-1714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rgbClr val="404040"/>
                          </a:solidFill>
                        </a:rPr>
                        <a:t>A use case matrix is in development to identify solutions for projects sites.</a:t>
                      </a:r>
                    </a:p>
                    <a:p>
                      <a:pPr marL="171450" indent="-1714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rgbClr val="404040"/>
                          </a:solidFill>
                        </a:rPr>
                        <a:t>Steering Committee and Project Teams will work to fill gaps via development or procurement of new solutions.</a:t>
                      </a:r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498025"/>
                  </a:ext>
                </a:extLst>
              </a:tr>
              <a:tr h="926326">
                <a:tc>
                  <a:txBody>
                    <a:bodyPr/>
                    <a:lstStyle/>
                    <a:p>
                      <a:r>
                        <a:rPr lang="en-US" sz="1000"/>
                        <a:t>A streamlined help desk support model would improve customer experience. 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Current help desk process is a direct handoff from OIT help desk to the LMS help desk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000"/>
                        <a:t>A coordinated optimization effort should be initiated with the Rutgers Service Management Office and the two help desks.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807495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4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Project Risks and Issues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47094"/>
              </p:ext>
            </p:extLst>
          </p:nvPr>
        </p:nvGraphicFramePr>
        <p:xfrm>
          <a:off x="457200" y="1143001"/>
          <a:ext cx="8229600" cy="253379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05883">
                  <a:extLst>
                    <a:ext uri="{9D8B030D-6E8A-4147-A177-3AD203B41FA5}">
                      <a16:colId xmlns:a16="http://schemas.microsoft.com/office/drawing/2014/main" val="3914990686"/>
                    </a:ext>
                  </a:extLst>
                </a:gridCol>
                <a:gridCol w="3248358">
                  <a:extLst>
                    <a:ext uri="{9D8B030D-6E8A-4147-A177-3AD203B41FA5}">
                      <a16:colId xmlns:a16="http://schemas.microsoft.com/office/drawing/2014/main" val="1843501903"/>
                    </a:ext>
                  </a:extLst>
                </a:gridCol>
                <a:gridCol w="3475359">
                  <a:extLst>
                    <a:ext uri="{9D8B030D-6E8A-4147-A177-3AD203B41FA5}">
                      <a16:colId xmlns:a16="http://schemas.microsoft.com/office/drawing/2014/main" val="95215582"/>
                    </a:ext>
                  </a:extLst>
                </a:gridCol>
              </a:tblGrid>
              <a:tr h="238065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chemeClr val="bg1"/>
                          </a:solidFill>
                        </a:rPr>
                        <a:t>Risk</a:t>
                      </a:r>
                      <a:r>
                        <a:rPr lang="en-US" sz="1000" baseline="0">
                          <a:solidFill>
                            <a:schemeClr val="bg1"/>
                          </a:solidFill>
                        </a:rPr>
                        <a:t> / </a:t>
                      </a:r>
                      <a:r>
                        <a:rPr lang="en-US" sz="1000">
                          <a:solidFill>
                            <a:schemeClr val="bg1"/>
                          </a:solidFill>
                        </a:rPr>
                        <a:t>Issue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chemeClr val="bg1"/>
                          </a:solidFill>
                        </a:rPr>
                        <a:t>Impact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chemeClr val="bg1"/>
                          </a:solidFill>
                        </a:rPr>
                        <a:t>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27433"/>
                  </a:ext>
                </a:extLst>
              </a:tr>
              <a:tr h="684438">
                <a:tc>
                  <a:txBody>
                    <a:bodyPr/>
                    <a:lstStyle/>
                    <a:p>
                      <a:r>
                        <a:rPr lang="en-US" sz="1000"/>
                        <a:t>Sakai </a:t>
                      </a:r>
                      <a:r>
                        <a:rPr lang="en-US" sz="1000" err="1"/>
                        <a:t>GradeBook</a:t>
                      </a:r>
                      <a:r>
                        <a:rPr lang="en-US" sz="1000"/>
                        <a:t> </a:t>
                      </a:r>
                      <a:r>
                        <a:rPr lang="en-US" sz="1000" err="1"/>
                        <a:t>passback</a:t>
                      </a:r>
                      <a:r>
                        <a:rPr lang="en-US" sz="1000"/>
                        <a:t> functionality to Rutgers SIS is not available in Canvas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The lack of </a:t>
                      </a:r>
                      <a:r>
                        <a:rPr lang="en-US" sz="1000" err="1"/>
                        <a:t>GradeBook</a:t>
                      </a:r>
                      <a:r>
                        <a:rPr lang="en-US" sz="1000" baseline="0"/>
                        <a:t> </a:t>
                      </a:r>
                      <a:r>
                        <a:rPr lang="en-US" sz="1000" baseline="0" err="1"/>
                        <a:t>passback</a:t>
                      </a:r>
                      <a:r>
                        <a:rPr lang="en-US" sz="1000" baseline="0"/>
                        <a:t> functionality in Canvas would require a manual workaround</a:t>
                      </a:r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A development effort has been identified to provide the necessary functionality in Canvas,</a:t>
                      </a:r>
                      <a:r>
                        <a:rPr lang="en-US" sz="1000" baseline="0"/>
                        <a:t> however, target date for completion is 4Q19.  Thus Sakai migrations will be deferred until available.</a:t>
                      </a:r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193042"/>
                  </a:ext>
                </a:extLst>
              </a:tr>
              <a:tr h="948831">
                <a:tc>
                  <a:txBody>
                    <a:bodyPr/>
                    <a:lstStyle/>
                    <a:p>
                      <a:r>
                        <a:rPr lang="en-US" sz="1000"/>
                        <a:t>Sakai</a:t>
                      </a:r>
                      <a:r>
                        <a:rPr lang="en-US" sz="1000" baseline="0"/>
                        <a:t> migration pathways are typically inefficient</a:t>
                      </a:r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Migration of Sakai content </a:t>
                      </a:r>
                      <a:r>
                        <a:rPr lang="en-US" sz="1000" baseline="0"/>
                        <a:t>mired with issues that lead to course content to be misplaced, scrambled or not migrated at all.  </a:t>
                      </a:r>
                    </a:p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000">
                          <a:solidFill>
                            <a:srgbClr val="404040"/>
                          </a:solidFill>
                        </a:rPr>
                        <a:t>Investigate alternative methods for migration:</a:t>
                      </a:r>
                    </a:p>
                    <a:p>
                      <a:pPr marL="171450" indent="-1714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>
                          <a:solidFill>
                            <a:srgbClr val="404040"/>
                          </a:solidFill>
                        </a:rPr>
                        <a:t>Work</a:t>
                      </a:r>
                      <a:r>
                        <a:rPr lang="en-US" sz="1000" baseline="0">
                          <a:solidFill>
                            <a:srgbClr val="404040"/>
                          </a:solidFill>
                        </a:rPr>
                        <a:t> with </a:t>
                      </a:r>
                      <a:r>
                        <a:rPr lang="en-US" sz="1000" baseline="0" err="1">
                          <a:solidFill>
                            <a:srgbClr val="404040"/>
                          </a:solidFill>
                        </a:rPr>
                        <a:t>Unizin</a:t>
                      </a:r>
                      <a:r>
                        <a:rPr lang="en-US" sz="1000" baseline="0">
                          <a:solidFill>
                            <a:srgbClr val="404040"/>
                          </a:solidFill>
                        </a:rPr>
                        <a:t>/BTAA/Instructure on a migration tool</a:t>
                      </a:r>
                    </a:p>
                    <a:p>
                      <a:pPr marL="171450" indent="-1714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>
                          <a:solidFill>
                            <a:srgbClr val="404040"/>
                          </a:solidFill>
                        </a:rPr>
                        <a:t>Engage and work with an experienced migration vendor service</a:t>
                      </a:r>
                    </a:p>
                    <a:p>
                      <a:pPr marL="171450" indent="-1714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>
                          <a:solidFill>
                            <a:srgbClr val="404040"/>
                          </a:solidFill>
                        </a:rPr>
                        <a:t>Hire additional instructional designers to handle lengthy (5-40 hours/course) white-glove migration</a:t>
                      </a:r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498025"/>
                  </a:ext>
                </a:extLst>
              </a:tr>
              <a:tr h="624922">
                <a:tc>
                  <a:txBody>
                    <a:bodyPr/>
                    <a:lstStyle/>
                    <a:p>
                      <a:r>
                        <a:rPr lang="en-US" sz="1000"/>
                        <a:t>Guidelines on course provisioning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Related</a:t>
                      </a:r>
                      <a:r>
                        <a:rPr lang="en-US" sz="1000" baseline="0"/>
                        <a:t> to guidelines on LMS use, uncontrolled provisioning may lead to unintended uses</a:t>
                      </a:r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000"/>
                        <a:t>Task committee to recommend guidelines</a:t>
                      </a:r>
                    </a:p>
                    <a:p>
                      <a:pPr marL="171450" indent="-1714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/>
                        <a:t>Scheduling/Registration</a:t>
                      </a:r>
                      <a:r>
                        <a:rPr lang="en-US" sz="1000" baseline="0"/>
                        <a:t> generated</a:t>
                      </a:r>
                    </a:p>
                    <a:p>
                      <a:pPr marL="171450" indent="-1714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/>
                        <a:t>On-Demand</a:t>
                      </a:r>
                    </a:p>
                    <a:p>
                      <a:pPr marL="171450" indent="-1714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/>
                        <a:t>User-Requested</a:t>
                      </a:r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73363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4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Migration Update</a:t>
            </a:r>
          </a:p>
          <a:p>
            <a:r>
              <a:rPr lang="en-US" dirty="0"/>
              <a:t>K-16 Solutions (Migration Tool and Updated Process)</a:t>
            </a:r>
          </a:p>
          <a:p>
            <a:r>
              <a:rPr lang="en-US" dirty="0"/>
              <a:t>LMS Technical Updates</a:t>
            </a:r>
          </a:p>
          <a:p>
            <a:r>
              <a:rPr lang="en-US" dirty="0"/>
              <a:t>Recommendations for Learning Technology Ecosystem</a:t>
            </a:r>
          </a:p>
          <a:p>
            <a:r>
              <a:rPr lang="en-US" dirty="0"/>
              <a:t>Next Steps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21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Outstanding Decisions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C725B-9C86-6E43-AAF9-1A329DDB234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332309"/>
              </p:ext>
            </p:extLst>
          </p:nvPr>
        </p:nvGraphicFramePr>
        <p:xfrm>
          <a:off x="457200" y="1143000"/>
          <a:ext cx="8229600" cy="30675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10358">
                  <a:extLst>
                    <a:ext uri="{9D8B030D-6E8A-4147-A177-3AD203B41FA5}">
                      <a16:colId xmlns:a16="http://schemas.microsoft.com/office/drawing/2014/main" val="3277748874"/>
                    </a:ext>
                  </a:extLst>
                </a:gridCol>
                <a:gridCol w="2822042">
                  <a:extLst>
                    <a:ext uri="{9D8B030D-6E8A-4147-A177-3AD203B41FA5}">
                      <a16:colId xmlns:a16="http://schemas.microsoft.com/office/drawing/2014/main" val="2190362623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960975401"/>
                    </a:ext>
                  </a:extLst>
                </a:gridCol>
              </a:tblGrid>
              <a:tr h="347764">
                <a:tc>
                  <a:txBody>
                    <a:bodyPr/>
                    <a:lstStyle/>
                    <a:p>
                      <a:r>
                        <a:rPr lang="en-US" sz="1100" dirty="0"/>
                        <a:t>Decision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Impact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Recommendation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37135"/>
                  </a:ext>
                </a:extLst>
              </a:tr>
              <a:tr h="1724150">
                <a:tc>
                  <a:txBody>
                    <a:bodyPr/>
                    <a:lstStyle/>
                    <a:p>
                      <a:r>
                        <a:rPr lang="en-US" sz="1100" dirty="0"/>
                        <a:t>Need of guidelines on use of LMS for non-academic 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need of established guidelines on the use of LMS for non-academic student use cases (demographically based sites, student groups, etc.)​ could negatively impact the student experience</a:t>
                      </a:r>
                    </a:p>
                    <a:p>
                      <a:endParaRPr lang="en-US" sz="1100"/>
                    </a:p>
                    <a:p>
                      <a:r>
                        <a:rPr lang="en-US" sz="1100" dirty="0"/>
                        <a:t>The need of guidelines creates risks around what new solutions will or won't be needed for non-instructional project sites.</a:t>
                      </a:r>
                    </a:p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Guidelines to be developed by working teams and should be recommended by the SC and be submitted for policy development.</a:t>
                      </a:r>
                    </a:p>
                    <a:p>
                      <a:endParaRPr lang="en-US" sz="1100"/>
                    </a:p>
                    <a:p>
                      <a:r>
                        <a:rPr lang="en-US" sz="1100" dirty="0"/>
                        <a:t>Guidelines should be developed around “use cases” such as academic courses, user training, student-oriented administrative sites, student groups, etc. to ensure all potential uses are covered under future policy.</a:t>
                      </a:r>
                    </a:p>
                    <a:p>
                      <a:r>
                        <a:rPr lang="en-US" sz="1100" dirty="0"/>
                        <a:t>Cutover dates for Legacy LMS project sites and current Canvas project sites dates need to align with AUP effect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543264"/>
                  </a:ext>
                </a:extLst>
              </a:tr>
              <a:tr h="616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Solution for “Project” sites – Migrate to Canvas, then grandfather or migrate to new solution?</a:t>
                      </a: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Approx</a:t>
                      </a:r>
                      <a:r>
                        <a:rPr lang="en-US" sz="1100" dirty="0"/>
                        <a:t> 25,000 project sites have no</a:t>
                      </a:r>
                      <a:r>
                        <a:rPr lang="en-US" sz="1100" baseline="0" dirty="0"/>
                        <a:t> transition solution.  Many are actively being used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Based on Peer Institution</a:t>
                      </a:r>
                      <a:r>
                        <a:rPr lang="en-US" sz="1100" baseline="0" dirty="0"/>
                        <a:t> Feedback, do not allow transition of these sites to Canvas.  An alternate solution should be developed.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351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64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Inventory by LMS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6B50E07-5FCA-6241-8B7F-B39871671F6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8678524"/>
              </p:ext>
            </p:extLst>
          </p:nvPr>
        </p:nvGraphicFramePr>
        <p:xfrm>
          <a:off x="4648200" y="1143000"/>
          <a:ext cx="4038600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94205D18-F7B0-A343-A1D8-071033B1D4F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7875014"/>
              </p:ext>
            </p:extLst>
          </p:nvPr>
        </p:nvGraphicFramePr>
        <p:xfrm>
          <a:off x="457200" y="1143000"/>
          <a:ext cx="4038600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749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A3F87-1415-49E8-91D7-7D0F913BB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LMS Transition to Canvas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B9F45ED-08B7-F341-AAB3-11BC3041A3F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8403065"/>
              </p:ext>
            </p:extLst>
          </p:nvPr>
        </p:nvGraphicFramePr>
        <p:xfrm>
          <a:off x="457199" y="1063228"/>
          <a:ext cx="8073854" cy="3412020"/>
        </p:xfrm>
        <a:graphic>
          <a:graphicData uri="http://schemas.openxmlformats.org/drawingml/2006/table">
            <a:tbl>
              <a:tblPr/>
              <a:tblGrid>
                <a:gridCol w="1730112">
                  <a:extLst>
                    <a:ext uri="{9D8B030D-6E8A-4147-A177-3AD203B41FA5}">
                      <a16:colId xmlns:a16="http://schemas.microsoft.com/office/drawing/2014/main" val="2921004166"/>
                    </a:ext>
                  </a:extLst>
                </a:gridCol>
                <a:gridCol w="1283631">
                  <a:extLst>
                    <a:ext uri="{9D8B030D-6E8A-4147-A177-3AD203B41FA5}">
                      <a16:colId xmlns:a16="http://schemas.microsoft.com/office/drawing/2014/main" val="86400068"/>
                    </a:ext>
                  </a:extLst>
                </a:gridCol>
                <a:gridCol w="1283631">
                  <a:extLst>
                    <a:ext uri="{9D8B030D-6E8A-4147-A177-3AD203B41FA5}">
                      <a16:colId xmlns:a16="http://schemas.microsoft.com/office/drawing/2014/main" val="3175496310"/>
                    </a:ext>
                  </a:extLst>
                </a:gridCol>
                <a:gridCol w="1283631">
                  <a:extLst>
                    <a:ext uri="{9D8B030D-6E8A-4147-A177-3AD203B41FA5}">
                      <a16:colId xmlns:a16="http://schemas.microsoft.com/office/drawing/2014/main" val="3510823271"/>
                    </a:ext>
                  </a:extLst>
                </a:gridCol>
                <a:gridCol w="1283631">
                  <a:extLst>
                    <a:ext uri="{9D8B030D-6E8A-4147-A177-3AD203B41FA5}">
                      <a16:colId xmlns:a16="http://schemas.microsoft.com/office/drawing/2014/main" val="3319623531"/>
                    </a:ext>
                  </a:extLst>
                </a:gridCol>
                <a:gridCol w="1209218">
                  <a:extLst>
                    <a:ext uri="{9D8B030D-6E8A-4147-A177-3AD203B41FA5}">
                      <a16:colId xmlns:a16="http://schemas.microsoft.com/office/drawing/2014/main" val="2585562722"/>
                    </a:ext>
                  </a:extLst>
                </a:gridCol>
              </a:tblGrid>
              <a:tr h="265600">
                <a:tc>
                  <a:txBody>
                    <a:bodyPr/>
                    <a:lstStyle/>
                    <a:p>
                      <a:pPr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766447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8458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064670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BLACKBOARD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1879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442438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CANVAS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4219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823336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ECOLLEGE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308232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SAKAI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5755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11975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246766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MOODLE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659681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10712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11955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25232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5309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BLACKBOARD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632671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CANVAS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934808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SAKAI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9593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326137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MOODLE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088402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0422C-447E-4843-B9A5-C69FA1C3F7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CCE521A9-5F53-9246-A727-FDA4E106D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egoe UI"/>
              </a:rPr>
            </a:b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egoe UI"/>
              </a:rPr>
            </a:b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A3F87-1415-49E8-91D7-7D0F913BB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LMS Transition to Canvas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B9F45ED-08B7-F341-AAB3-11BC3041A3F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31926734"/>
              </p:ext>
            </p:extLst>
          </p:nvPr>
        </p:nvGraphicFramePr>
        <p:xfrm>
          <a:off x="457199" y="1063228"/>
          <a:ext cx="8073854" cy="3412020"/>
        </p:xfrm>
        <a:graphic>
          <a:graphicData uri="http://schemas.openxmlformats.org/drawingml/2006/table">
            <a:tbl>
              <a:tblPr/>
              <a:tblGrid>
                <a:gridCol w="1730112">
                  <a:extLst>
                    <a:ext uri="{9D8B030D-6E8A-4147-A177-3AD203B41FA5}">
                      <a16:colId xmlns:a16="http://schemas.microsoft.com/office/drawing/2014/main" val="2921004166"/>
                    </a:ext>
                  </a:extLst>
                </a:gridCol>
                <a:gridCol w="1283631">
                  <a:extLst>
                    <a:ext uri="{9D8B030D-6E8A-4147-A177-3AD203B41FA5}">
                      <a16:colId xmlns:a16="http://schemas.microsoft.com/office/drawing/2014/main" val="86400068"/>
                    </a:ext>
                  </a:extLst>
                </a:gridCol>
                <a:gridCol w="1283631">
                  <a:extLst>
                    <a:ext uri="{9D8B030D-6E8A-4147-A177-3AD203B41FA5}">
                      <a16:colId xmlns:a16="http://schemas.microsoft.com/office/drawing/2014/main" val="3175496310"/>
                    </a:ext>
                  </a:extLst>
                </a:gridCol>
                <a:gridCol w="1283631">
                  <a:extLst>
                    <a:ext uri="{9D8B030D-6E8A-4147-A177-3AD203B41FA5}">
                      <a16:colId xmlns:a16="http://schemas.microsoft.com/office/drawing/2014/main" val="3510823271"/>
                    </a:ext>
                  </a:extLst>
                </a:gridCol>
                <a:gridCol w="1283631">
                  <a:extLst>
                    <a:ext uri="{9D8B030D-6E8A-4147-A177-3AD203B41FA5}">
                      <a16:colId xmlns:a16="http://schemas.microsoft.com/office/drawing/2014/main" val="3319623531"/>
                    </a:ext>
                  </a:extLst>
                </a:gridCol>
                <a:gridCol w="1209218">
                  <a:extLst>
                    <a:ext uri="{9D8B030D-6E8A-4147-A177-3AD203B41FA5}">
                      <a16:colId xmlns:a16="http://schemas.microsoft.com/office/drawing/2014/main" val="2585562722"/>
                    </a:ext>
                  </a:extLst>
                </a:gridCol>
              </a:tblGrid>
              <a:tr h="265600">
                <a:tc>
                  <a:txBody>
                    <a:bodyPr/>
                    <a:lstStyle/>
                    <a:p>
                      <a:pPr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766447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8458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064670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BLACKBOARD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1879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442438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CANVAS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4219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823336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ECOLLEGE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308232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SAKAI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5755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11975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246766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MOODLE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659681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10712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11955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25232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5309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BLACKBOARD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1817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1977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4221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632671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CANVAS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934808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SAKAI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4887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3890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9593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326137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MOODLE</a:t>
                      </a:r>
                    </a:p>
                  </a:txBody>
                  <a:tcPr marL="62837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1097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1581</a:t>
                      </a:r>
                    </a:p>
                  </a:txBody>
                  <a:tcPr marL="6982" marR="6982" marT="6982" marB="33513" anchor="b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088402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0422C-447E-4843-B9A5-C69FA1C3F7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CCE521A9-5F53-9246-A727-FDA4E106D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egoe UI"/>
              </a:rPr>
            </a:b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egoe UI"/>
              </a:rPr>
            </a:b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7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59E7D-EAAE-014E-966E-E8F9425B0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Moodle Migration Status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FF163-B4A5-FA4C-9193-15FEA67C8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RBHS courses being taught on Canvas for Spring 2020</a:t>
            </a:r>
          </a:p>
          <a:p>
            <a:r>
              <a:rPr lang="en-US" dirty="0"/>
              <a:t>All remaining Moodle courses to be migrated for Fall 2020</a:t>
            </a:r>
          </a:p>
          <a:p>
            <a:r>
              <a:rPr lang="en-US" dirty="0"/>
              <a:t>Project sites moved to alternative solutions*</a:t>
            </a:r>
          </a:p>
          <a:p>
            <a:r>
              <a:rPr lang="en-US" dirty="0"/>
              <a:t>Moodle System will enter a read-only state in May 2020</a:t>
            </a:r>
          </a:p>
          <a:p>
            <a:r>
              <a:rPr lang="en-US" dirty="0"/>
              <a:t>Student/course data will be preserved in Moodle for 5 years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* Includes Canvas as an alternative solution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1BECAF-37E2-3D46-ADB4-F5E0067703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C725B-9C86-6E43-AAF9-1A329DDB23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13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Sakai Migration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Migrations for Summer/Fall 2020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23 schools with fewer than 100 fall courses (700 total)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4 schools with more than 100 fall courses (900 total)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Camden has 574 courses (Camden is facilitating their own migration)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SAS has a total of 2112 fall courses, will need to be broken down based on capacity</a:t>
            </a:r>
            <a:endParaRPr lang="en-US" dirty="0"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70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11C31-19BD-42F3-AE4D-77816877D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Blackboard Migration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CC4F0-021A-4C18-AF43-5BB7C203E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 School – All Spring 2020 LS-N courses taught in Canvas</a:t>
            </a:r>
          </a:p>
          <a:p>
            <a:pPr lvl="1"/>
            <a:r>
              <a:rPr lang="en-US" sz="1600" dirty="0"/>
              <a:t>LS-N course migrations for Fall 2020 to be completed by May 2020</a:t>
            </a:r>
          </a:p>
          <a:p>
            <a:r>
              <a:rPr lang="en-US" dirty="0"/>
              <a:t>Rutgers Business School –courses being migrated for Fall 2020</a:t>
            </a:r>
          </a:p>
          <a:p>
            <a:pPr lvl="1"/>
            <a:r>
              <a:rPr lang="en-US" sz="1600" dirty="0"/>
              <a:t>RBS has both Blackboard and Sakai courses</a:t>
            </a:r>
          </a:p>
          <a:p>
            <a:pPr lvl="1"/>
            <a:r>
              <a:rPr lang="en-US" sz="1600" dirty="0"/>
              <a:t>K-16 will be available to provide migration services for both Blackboard and Sakai RBS courses.</a:t>
            </a:r>
          </a:p>
          <a:p>
            <a:r>
              <a:rPr lang="en-US" dirty="0"/>
              <a:t>Canvas support for RU-N faculty and students will be facilitated by TLT.</a:t>
            </a:r>
            <a:endParaRPr lang="en-US" sz="1600" dirty="0"/>
          </a:p>
          <a:p>
            <a:endParaRPr lang="en-US" sz="14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C0934-4F03-41C6-B697-D1F0762FB2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88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C1F72-DABE-E940-9AF1-890413174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K-16 Solutions Migration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D2C9B-212D-F24D-9928-42EB0F324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K-16 completed development of an automated migration tool</a:t>
            </a:r>
          </a:p>
          <a:p>
            <a:r>
              <a:rPr lang="en-US" dirty="0"/>
              <a:t>Tool is first and only migration tool available for Sakai 11</a:t>
            </a:r>
          </a:p>
          <a:p>
            <a:r>
              <a:rPr lang="en-US" dirty="0"/>
              <a:t>Tool improves migration process by:</a:t>
            </a:r>
          </a:p>
          <a:p>
            <a:pPr lvl="1"/>
            <a:r>
              <a:rPr lang="en-US" dirty="0"/>
              <a:t>Process automation and bulk migration</a:t>
            </a:r>
          </a:p>
          <a:p>
            <a:pPr lvl="1"/>
            <a:r>
              <a:rPr lang="en-US" dirty="0"/>
              <a:t>Alleviates pain points</a:t>
            </a:r>
          </a:p>
          <a:p>
            <a:pPr lvl="1"/>
            <a:r>
              <a:rPr lang="en-US" dirty="0"/>
              <a:t>Produces exception report</a:t>
            </a:r>
          </a:p>
          <a:p>
            <a:r>
              <a:rPr lang="en-US" dirty="0"/>
              <a:t>The agreement will allow up to 21,000 Sakai migrations and 10,000 from Blackboard</a:t>
            </a:r>
          </a:p>
          <a:p>
            <a:r>
              <a:rPr lang="en-US" dirty="0"/>
              <a:t>The migration will be completed within a 2-year time frame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6C930-8C37-1742-907E-47F8A3DF7A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4038"/>
      </p:ext>
    </p:extLst>
  </p:cSld>
  <p:clrMapOvr>
    <a:masterClrMapping/>
  </p:clrMapOvr>
</p:sld>
</file>

<file path=ppt/theme/theme1.xml><?xml version="1.0" encoding="utf-8"?>
<a:theme xmlns:a="http://schemas.openxmlformats.org/drawingml/2006/main" name="_RU_template_SHIELD_logotype_4x3 standard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7" id="{59DF0DA3-D26E-A545-9E97-A432B5B9B033}" vid="{32B85AF2-5E5E-5342-9653-BB64EBF1C9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SharedWithUsers xmlns="25ce722f-cbee-47ff-9053-e3cbc7474d23">
      <UserInfo>
        <DisplayName>Charles Collick</DisplayName>
        <AccountId>363</AccountId>
        <AccountType/>
      </UserInfo>
      <UserInfo>
        <DisplayName>Tommy Loo</DisplayName>
        <AccountId>12</AccountId>
        <AccountType/>
      </UserInfo>
      <UserInfo>
        <DisplayName>William Pagan</DisplayName>
        <AccountId>516</AccountId>
        <AccountType/>
      </UserInfo>
      <UserInfo>
        <DisplayName>Bernadette Power</DisplayName>
        <AccountId>515</AccountId>
        <AccountType/>
      </UserInfo>
      <UserInfo>
        <DisplayName>Christopher Valera</DisplayName>
        <AccountId>364</AccountId>
        <AccountType/>
      </UserInfo>
      <UserInfo>
        <DisplayName>Roy Chao</DisplayName>
        <AccountId>527</AccountId>
        <AccountType/>
      </UserInfo>
      <UserInfo>
        <DisplayName>Priscilla Hockin Brown</DisplayName>
        <AccountId>518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3B2FC98240DF4397D088F7ABCB3914" ma:contentTypeVersion="" ma:contentTypeDescription="Create a new document." ma:contentTypeScope="" ma:versionID="46f92f882a342bce3a4d75deaf001369">
  <xsd:schema xmlns:xsd="http://www.w3.org/2001/XMLSchema" xmlns:xs="http://www.w3.org/2001/XMLSchema" xmlns:p="http://schemas.microsoft.com/office/2006/metadata/properties" xmlns:ns2="D58B7C88-2F2F-4BBE-B601-B2DCCB5D34D1" xmlns:ns3="http://schemas.microsoft.com/sharepoint/v4" xmlns:ns4="25ce722f-cbee-47ff-9053-e3cbc7474d23" xmlns:ns5="d58b7c88-2f2f-4bbe-b601-b2dccb5d34d1" targetNamespace="http://schemas.microsoft.com/office/2006/metadata/properties" ma:root="true" ma:fieldsID="279fd6d4f9fccec1b1b192e7affebaa9" ns2:_="" ns3:_="" ns4:_="" ns5:_="">
    <xsd:import namespace="D58B7C88-2F2F-4BBE-B601-B2DCCB5D34D1"/>
    <xsd:import namespace="http://schemas.microsoft.com/sharepoint/v4"/>
    <xsd:import namespace="25ce722f-cbee-47ff-9053-e3cbc7474d23"/>
    <xsd:import namespace="d58b7c88-2f2f-4bbe-b601-b2dccb5d34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IconOverlay" minOccurs="0"/>
                <xsd:element ref="ns4:SharedWithUsers" minOccurs="0"/>
                <xsd:element ref="ns4:SharedWithDetails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B7C88-2F2F-4BBE-B601-B2DCCB5D3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722f-cbee-47ff-9053-e3cbc7474d2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b7c88-2f2f-4bbe-b601-b2dccb5d34d1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3CE0D2-A93A-4A55-AC45-6437D581F3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39D460-0923-4F12-A1E0-AA9E53D8DB70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25ce722f-cbee-47ff-9053-e3cbc7474d23"/>
  </ds:schemaRefs>
</ds:datastoreItem>
</file>

<file path=customXml/itemProps3.xml><?xml version="1.0" encoding="utf-8"?>
<ds:datastoreItem xmlns:ds="http://schemas.openxmlformats.org/officeDocument/2006/customXml" ds:itemID="{D51C573C-C062-49F7-AA89-B8A877A740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8B7C88-2F2F-4BBE-B601-B2DCCB5D34D1"/>
    <ds:schemaRef ds:uri="http://schemas.microsoft.com/sharepoint/v4"/>
    <ds:schemaRef ds:uri="25ce722f-cbee-47ff-9053-e3cbc7474d23"/>
    <ds:schemaRef ds:uri="d58b7c88-2f2f-4bbe-b601-b2dccb5d3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RU_template_SHIELD_logotype_16x9 widescreen</Template>
  <TotalTime>3106</TotalTime>
  <Words>1410</Words>
  <Application>Microsoft Macintosh PowerPoint</Application>
  <PresentationFormat>On-screen Show (16:9)</PresentationFormat>
  <Paragraphs>329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Segoe UI</vt:lpstr>
      <vt:lpstr>_RU_template_SHIELD_logotype_4x3 standard</vt:lpstr>
      <vt:lpstr>Learning Management Systems</vt:lpstr>
      <vt:lpstr>Agenda</vt:lpstr>
      <vt:lpstr>Course Inventory by LMS</vt:lpstr>
      <vt:lpstr>LMS Transition to Canvas</vt:lpstr>
      <vt:lpstr>LMS Transition to Canvas</vt:lpstr>
      <vt:lpstr>Moodle Migration Status</vt:lpstr>
      <vt:lpstr>Sakai Migration Status</vt:lpstr>
      <vt:lpstr>Blackboard Migration Status</vt:lpstr>
      <vt:lpstr>K-16 Solutions Migration Tool</vt:lpstr>
      <vt:lpstr>Migration Process Update (Manual Migration)</vt:lpstr>
      <vt:lpstr>Migration Process Update (K-16 Migration)</vt:lpstr>
      <vt:lpstr>LMS Technical Updates</vt:lpstr>
      <vt:lpstr>Recommendations for Learning Technology Ecosystem</vt:lpstr>
      <vt:lpstr>Recommendations to be Discussed</vt:lpstr>
      <vt:lpstr>Recommendations to be Discussed (cont.)</vt:lpstr>
      <vt:lpstr>Next Steps</vt:lpstr>
      <vt:lpstr>Appendix</vt:lpstr>
      <vt:lpstr>Key Project Risks and Issues</vt:lpstr>
      <vt:lpstr>Key Project Risks and Issues</vt:lpstr>
      <vt:lpstr>Outstanding Decisions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Management Systems</dc:title>
  <dc:creator>Tommy Loo</dc:creator>
  <cp:lastModifiedBy>Charles Collick</cp:lastModifiedBy>
  <cp:revision>1764</cp:revision>
  <dcterms:created xsi:type="dcterms:W3CDTF">2019-02-19T14:22:15Z</dcterms:created>
  <dcterms:modified xsi:type="dcterms:W3CDTF">2020-02-06T19:31:06Z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0x010100BF3B2FC98240DF4397D088F7ABCB3914</vt:lpwstr>
  </property>
  <property fmtid="{D5CDD505-2E9C-101B-9397-08002B2CF9AE}" pid="3" name="Order">
    <vt:r8>541300</vt:r8>
  </property>
  <property fmtid="{D5CDD505-2E9C-101B-9397-08002B2CF9AE}" pid="4" name="AuthorIds_UIVersion_2048">
    <vt:lpwstr>3</vt:lpwstr>
  </property>
  <property fmtid="{D5CDD505-2E9C-101B-9397-08002B2CF9AE}" pid="5" name="ComplianceAssetId">
    <vt:lpwstr/>
  </property>
</Properties>
</file>