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8" r:id="rId5"/>
    <p:sldId id="256" r:id="rId6"/>
    <p:sldId id="261" r:id="rId7"/>
    <p:sldId id="264" r:id="rId8"/>
    <p:sldId id="266" r:id="rId9"/>
    <p:sldId id="257" r:id="rId10"/>
    <p:sldId id="262" r:id="rId11"/>
    <p:sldId id="265" r:id="rId12"/>
    <p:sldId id="260" r:id="rId13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74"/>
  </p:normalViewPr>
  <p:slideViewPr>
    <p:cSldViewPr snapToGrid="0">
      <p:cViewPr varScale="1">
        <p:scale>
          <a:sx n="151" d="100"/>
          <a:sy n="151" d="100"/>
        </p:scale>
        <p:origin x="162" y="48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my Loo" userId="S::looto@oit.rutgers.edu::d1101b2f-85c7-46bf-8bda-564db143bdbe" providerId="AD" clId="Web-{5826892D-A212-A928-C67F-7A7C79CF2F0B}"/>
    <pc:docChg chg="modSld">
      <pc:chgData name="Tommy Loo" userId="S::looto@oit.rutgers.edu::d1101b2f-85c7-46bf-8bda-564db143bdbe" providerId="AD" clId="Web-{5826892D-A212-A928-C67F-7A7C79CF2F0B}" dt="2019-08-01T21:19:27.359" v="153"/>
      <pc:docMkLst>
        <pc:docMk/>
      </pc:docMkLst>
      <pc:sldChg chg="modSp">
        <pc:chgData name="Tommy Loo" userId="S::looto@oit.rutgers.edu::d1101b2f-85c7-46bf-8bda-564db143bdbe" providerId="AD" clId="Web-{5826892D-A212-A928-C67F-7A7C79CF2F0B}" dt="2019-08-01T21:19:27.359" v="153"/>
        <pc:sldMkLst>
          <pc:docMk/>
          <pc:sldMk cId="766672813" sldId="264"/>
        </pc:sldMkLst>
        <pc:graphicFrameChg chg="mod modGraphic">
          <ac:chgData name="Tommy Loo" userId="S::looto@oit.rutgers.edu::d1101b2f-85c7-46bf-8bda-564db143bdbe" providerId="AD" clId="Web-{5826892D-A212-A928-C67F-7A7C79CF2F0B}" dt="2019-08-01T21:19:27.359" v="153"/>
          <ac:graphicFrameMkLst>
            <pc:docMk/>
            <pc:sldMk cId="766672813" sldId="264"/>
            <ac:graphicFrameMk id="7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FC8A0-67CA-4128-BB19-DAC45672BFF7}" type="doc">
      <dgm:prSet loTypeId="urn:microsoft.com/office/officeart/2005/8/layout/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9BBE750-B431-4108-83BF-9BA786A83B71}">
      <dgm:prSet phldrT="[Text]" custT="1"/>
      <dgm:spPr/>
      <dgm:t>
        <a:bodyPr/>
        <a:lstStyle/>
        <a:p>
          <a:r>
            <a:rPr lang="en-US" sz="1200" dirty="0"/>
            <a:t>Objective</a:t>
          </a:r>
        </a:p>
      </dgm:t>
    </dgm:pt>
    <dgm:pt modelId="{6F6195A3-17CA-4DE8-BE3F-7BC2023C8E41}" type="parTrans" cxnId="{EEB593E8-9325-4727-B69A-8EE8A8F2C428}">
      <dgm:prSet/>
      <dgm:spPr/>
      <dgm:t>
        <a:bodyPr/>
        <a:lstStyle/>
        <a:p>
          <a:endParaRPr lang="en-US"/>
        </a:p>
      </dgm:t>
    </dgm:pt>
    <dgm:pt modelId="{72ECD3E4-90C7-4187-B064-261AC9F415D3}" type="sibTrans" cxnId="{EEB593E8-9325-4727-B69A-8EE8A8F2C428}">
      <dgm:prSet/>
      <dgm:spPr/>
      <dgm:t>
        <a:bodyPr/>
        <a:lstStyle/>
        <a:p>
          <a:endParaRPr lang="en-US"/>
        </a:p>
      </dgm:t>
    </dgm:pt>
    <dgm:pt modelId="{B2DE58B0-9BD0-46E7-BDE1-42D9AA620211}">
      <dgm:prSet/>
      <dgm:spPr/>
      <dgm:t>
        <a:bodyPr/>
        <a:lstStyle/>
        <a:p>
          <a:r>
            <a:rPr lang="en-US" dirty="0"/>
            <a:t>Identify Non-Instructional use of current LMSs to determine alternative solutions to support</a:t>
          </a:r>
        </a:p>
      </dgm:t>
    </dgm:pt>
    <dgm:pt modelId="{CE3AB1A9-F09C-4443-8B5D-12F75A05BF1E}" type="parTrans" cxnId="{AB903D42-DFD6-4744-A638-8515766BACF3}">
      <dgm:prSet/>
      <dgm:spPr/>
      <dgm:t>
        <a:bodyPr/>
        <a:lstStyle/>
        <a:p>
          <a:endParaRPr lang="en-US"/>
        </a:p>
      </dgm:t>
    </dgm:pt>
    <dgm:pt modelId="{5C2F5BA3-4F52-4254-88A1-DBDD73CF3476}" type="sibTrans" cxnId="{AB903D42-DFD6-4744-A638-8515766BACF3}">
      <dgm:prSet/>
      <dgm:spPr/>
      <dgm:t>
        <a:bodyPr/>
        <a:lstStyle/>
        <a:p>
          <a:endParaRPr lang="en-US"/>
        </a:p>
      </dgm:t>
    </dgm:pt>
    <dgm:pt modelId="{95334441-74A1-45DB-8DD7-501B93D877B8}">
      <dgm:prSet custT="1"/>
      <dgm:spPr/>
      <dgm:t>
        <a:bodyPr/>
        <a:lstStyle/>
        <a:p>
          <a:r>
            <a:rPr lang="en-US" sz="1200" dirty="0"/>
            <a:t>Deliverable</a:t>
          </a:r>
        </a:p>
      </dgm:t>
    </dgm:pt>
    <dgm:pt modelId="{FB57324A-6A4B-4EB8-9973-E5D1CEDB6719}" type="parTrans" cxnId="{9CA45882-70A6-41F2-9440-E3DDD7174A12}">
      <dgm:prSet/>
      <dgm:spPr/>
      <dgm:t>
        <a:bodyPr/>
        <a:lstStyle/>
        <a:p>
          <a:endParaRPr lang="en-US"/>
        </a:p>
      </dgm:t>
    </dgm:pt>
    <dgm:pt modelId="{9E6BAF1D-A304-439D-8FB1-52FB01031FEA}" type="sibTrans" cxnId="{9CA45882-70A6-41F2-9440-E3DDD7174A12}">
      <dgm:prSet/>
      <dgm:spPr/>
      <dgm:t>
        <a:bodyPr/>
        <a:lstStyle/>
        <a:p>
          <a:endParaRPr lang="en-US"/>
        </a:p>
      </dgm:t>
    </dgm:pt>
    <dgm:pt modelId="{6494BB27-0998-4C26-A492-CA668FC8C0D1}">
      <dgm:prSet/>
      <dgm:spPr/>
      <dgm:t>
        <a:bodyPr/>
        <a:lstStyle/>
        <a:p>
          <a:r>
            <a:rPr lang="en-US" dirty="0"/>
            <a:t>Matrix of Non-Instructional Uses of current LMS and available alternative solutions</a:t>
          </a:r>
        </a:p>
      </dgm:t>
    </dgm:pt>
    <dgm:pt modelId="{4D8C65CB-9F36-458F-9D18-B459C50604CE}" type="parTrans" cxnId="{24E2266E-147F-47AE-B10C-B809CAC5D438}">
      <dgm:prSet/>
      <dgm:spPr/>
      <dgm:t>
        <a:bodyPr/>
        <a:lstStyle/>
        <a:p>
          <a:endParaRPr lang="en-US"/>
        </a:p>
      </dgm:t>
    </dgm:pt>
    <dgm:pt modelId="{3A3BE066-4645-4FF6-A5AE-25066265F3BC}" type="sibTrans" cxnId="{24E2266E-147F-47AE-B10C-B809CAC5D438}">
      <dgm:prSet/>
      <dgm:spPr/>
      <dgm:t>
        <a:bodyPr/>
        <a:lstStyle/>
        <a:p>
          <a:endParaRPr lang="en-US"/>
        </a:p>
      </dgm:t>
    </dgm:pt>
    <dgm:pt modelId="{D58389C7-2963-4D3A-A9D3-60D1AD4A62BC}">
      <dgm:prSet/>
      <dgm:spPr/>
      <dgm:t>
        <a:bodyPr/>
        <a:lstStyle/>
        <a:p>
          <a:r>
            <a:rPr lang="en-US" dirty="0"/>
            <a:t>Common Glossary of Terms and Definitions</a:t>
          </a:r>
        </a:p>
      </dgm:t>
    </dgm:pt>
    <dgm:pt modelId="{6F7B7C04-70B9-4282-9F42-54831B116311}" type="parTrans" cxnId="{9F4F541D-1041-4ADD-BFAF-5DE3B8A279A6}">
      <dgm:prSet/>
      <dgm:spPr/>
      <dgm:t>
        <a:bodyPr/>
        <a:lstStyle/>
        <a:p>
          <a:endParaRPr lang="en-US"/>
        </a:p>
      </dgm:t>
    </dgm:pt>
    <dgm:pt modelId="{BAC8C003-FE67-40EA-8B47-51F34456A630}" type="sibTrans" cxnId="{9F4F541D-1041-4ADD-BFAF-5DE3B8A279A6}">
      <dgm:prSet/>
      <dgm:spPr/>
      <dgm:t>
        <a:bodyPr/>
        <a:lstStyle/>
        <a:p>
          <a:endParaRPr lang="en-US"/>
        </a:p>
      </dgm:t>
    </dgm:pt>
    <dgm:pt modelId="{363964FD-98B8-4E56-9CBF-257AE193E716}">
      <dgm:prSet custT="1"/>
      <dgm:spPr/>
      <dgm:t>
        <a:bodyPr/>
        <a:lstStyle/>
        <a:p>
          <a:r>
            <a:rPr lang="en-US" sz="1200" dirty="0"/>
            <a:t>Problem Statement</a:t>
          </a:r>
        </a:p>
      </dgm:t>
    </dgm:pt>
    <dgm:pt modelId="{582A4308-0E26-4E17-A7B1-A36C1A6C860D}" type="parTrans" cxnId="{3F2A549B-6191-43CE-B5FB-558CAF0A311C}">
      <dgm:prSet/>
      <dgm:spPr/>
      <dgm:t>
        <a:bodyPr/>
        <a:lstStyle/>
        <a:p>
          <a:endParaRPr lang="en-US"/>
        </a:p>
      </dgm:t>
    </dgm:pt>
    <dgm:pt modelId="{1CD8205C-CD4F-47FE-A65D-46DD012935DE}" type="sibTrans" cxnId="{3F2A549B-6191-43CE-B5FB-558CAF0A311C}">
      <dgm:prSet/>
      <dgm:spPr/>
      <dgm:t>
        <a:bodyPr/>
        <a:lstStyle/>
        <a:p>
          <a:endParaRPr lang="en-US"/>
        </a:p>
      </dgm:t>
    </dgm:pt>
    <dgm:pt modelId="{EB1AB9E6-901C-47E2-A484-A7E3EE7A4B12}">
      <dgm:prSet/>
      <dgm:spPr/>
      <dgm:t>
        <a:bodyPr/>
        <a:lstStyle/>
        <a:p>
          <a:r>
            <a:rPr lang="en-US" dirty="0"/>
            <a:t>As a matter of convenience, experience and lack of solutions, the LMS morphed to support business practices and non-instructional uses.  The LMS, however, may not be the best use or most appropriate technology to achieve the need.</a:t>
          </a:r>
        </a:p>
      </dgm:t>
    </dgm:pt>
    <dgm:pt modelId="{CBA8878B-A25D-497F-A680-21CCCBD16891}" type="parTrans" cxnId="{32BF33BD-F321-45BF-8680-97E565429504}">
      <dgm:prSet/>
      <dgm:spPr/>
      <dgm:t>
        <a:bodyPr/>
        <a:lstStyle/>
        <a:p>
          <a:endParaRPr lang="en-US"/>
        </a:p>
      </dgm:t>
    </dgm:pt>
    <dgm:pt modelId="{A15E5629-8BD6-4A23-BCCD-2CFF1EDE52CB}" type="sibTrans" cxnId="{32BF33BD-F321-45BF-8680-97E565429504}">
      <dgm:prSet/>
      <dgm:spPr/>
      <dgm:t>
        <a:bodyPr/>
        <a:lstStyle/>
        <a:p>
          <a:endParaRPr lang="en-US"/>
        </a:p>
      </dgm:t>
    </dgm:pt>
    <dgm:pt modelId="{17025A9B-8F90-4635-A1BC-D27BBD5A8CB4}" type="pres">
      <dgm:prSet presAssocID="{F82FC8A0-67CA-4128-BB19-DAC45672BFF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416C52-D355-4039-A985-EBA894CA6A78}" type="pres">
      <dgm:prSet presAssocID="{F9BBE750-B431-4108-83BF-9BA786A83B71}" presName="parentLin" presStyleCnt="0"/>
      <dgm:spPr/>
    </dgm:pt>
    <dgm:pt modelId="{EA7C1D18-4D23-4C60-B244-C8D9C7448CD5}" type="pres">
      <dgm:prSet presAssocID="{F9BBE750-B431-4108-83BF-9BA786A83B7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D4C3293-39AD-48C3-9547-6FA4751A83C9}" type="pres">
      <dgm:prSet presAssocID="{F9BBE750-B431-4108-83BF-9BA786A83B71}" presName="parentText" presStyleLbl="node1" presStyleIdx="0" presStyleCnt="3" custScaleX="38023" custLinFactNeighborX="-84817" custLinFactNeighborY="36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52AB1-F30D-4D9D-B163-8D97AEA717FC}" type="pres">
      <dgm:prSet presAssocID="{F9BBE750-B431-4108-83BF-9BA786A83B71}" presName="negativeSpace" presStyleCnt="0"/>
      <dgm:spPr/>
    </dgm:pt>
    <dgm:pt modelId="{A7422BCF-078C-44EB-932D-6A5C1A666EEF}" type="pres">
      <dgm:prSet presAssocID="{F9BBE750-B431-4108-83BF-9BA786A83B7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9BEF1-4C24-4982-8996-3F77A5989102}" type="pres">
      <dgm:prSet presAssocID="{72ECD3E4-90C7-4187-B064-261AC9F415D3}" presName="spaceBetweenRectangles" presStyleCnt="0"/>
      <dgm:spPr/>
    </dgm:pt>
    <dgm:pt modelId="{E36E6DBB-21D8-4EBA-A3FC-766C3C6F97BD}" type="pres">
      <dgm:prSet presAssocID="{95334441-74A1-45DB-8DD7-501B93D877B8}" presName="parentLin" presStyleCnt="0"/>
      <dgm:spPr/>
    </dgm:pt>
    <dgm:pt modelId="{1BD37E52-B6E2-478B-9303-C4E105DA00A0}" type="pres">
      <dgm:prSet presAssocID="{95334441-74A1-45DB-8DD7-501B93D877B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5FEF7721-825A-4138-9441-379331066730}" type="pres">
      <dgm:prSet presAssocID="{95334441-74A1-45DB-8DD7-501B93D877B8}" presName="parentText" presStyleLbl="node1" presStyleIdx="1" presStyleCnt="3" custScaleX="38023" custLinFactNeighborX="-84817" custLinFactNeighborY="36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F27CF0-4843-4994-AF1D-7BD5759E70B3}" type="pres">
      <dgm:prSet presAssocID="{95334441-74A1-45DB-8DD7-501B93D877B8}" presName="negativeSpace" presStyleCnt="0"/>
      <dgm:spPr/>
    </dgm:pt>
    <dgm:pt modelId="{8FF37ADD-4557-45F8-B263-E7E34D7DB1A9}" type="pres">
      <dgm:prSet presAssocID="{95334441-74A1-45DB-8DD7-501B93D877B8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4C899-2EDA-4641-AB14-8F034C42FA29}" type="pres">
      <dgm:prSet presAssocID="{9E6BAF1D-A304-439D-8FB1-52FB01031FEA}" presName="spaceBetweenRectangles" presStyleCnt="0"/>
      <dgm:spPr/>
    </dgm:pt>
    <dgm:pt modelId="{08437A79-8D42-4D61-BA26-DAF51C0FE28B}" type="pres">
      <dgm:prSet presAssocID="{363964FD-98B8-4E56-9CBF-257AE193E716}" presName="parentLin" presStyleCnt="0"/>
      <dgm:spPr/>
    </dgm:pt>
    <dgm:pt modelId="{B9F3B0B5-D94E-409E-A0EF-5C74C6B27FB6}" type="pres">
      <dgm:prSet presAssocID="{363964FD-98B8-4E56-9CBF-257AE193E71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2349A1F-2DBA-44FC-B287-CD4E32808A2E}" type="pres">
      <dgm:prSet presAssocID="{363964FD-98B8-4E56-9CBF-257AE193E716}" presName="parentText" presStyleLbl="node1" presStyleIdx="2" presStyleCnt="3" custScaleX="38023" custLinFactNeighborX="-84817" custLinFactNeighborY="36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D29B9-B6B7-4CE3-ADFF-550DD0869224}" type="pres">
      <dgm:prSet presAssocID="{363964FD-98B8-4E56-9CBF-257AE193E716}" presName="negativeSpace" presStyleCnt="0"/>
      <dgm:spPr/>
    </dgm:pt>
    <dgm:pt modelId="{743D685C-DD33-4878-8C27-DDB98B8872A5}" type="pres">
      <dgm:prSet presAssocID="{363964FD-98B8-4E56-9CBF-257AE193E71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E2266E-147F-47AE-B10C-B809CAC5D438}" srcId="{95334441-74A1-45DB-8DD7-501B93D877B8}" destId="{6494BB27-0998-4C26-A492-CA668FC8C0D1}" srcOrd="0" destOrd="0" parTransId="{4D8C65CB-9F36-458F-9D18-B459C50604CE}" sibTransId="{3A3BE066-4645-4FF6-A5AE-25066265F3BC}"/>
    <dgm:cxn modelId="{EEB593E8-9325-4727-B69A-8EE8A8F2C428}" srcId="{F82FC8A0-67CA-4128-BB19-DAC45672BFF7}" destId="{F9BBE750-B431-4108-83BF-9BA786A83B71}" srcOrd="0" destOrd="0" parTransId="{6F6195A3-17CA-4DE8-BE3F-7BC2023C8E41}" sibTransId="{72ECD3E4-90C7-4187-B064-261AC9F415D3}"/>
    <dgm:cxn modelId="{9CA45882-70A6-41F2-9440-E3DDD7174A12}" srcId="{F82FC8A0-67CA-4128-BB19-DAC45672BFF7}" destId="{95334441-74A1-45DB-8DD7-501B93D877B8}" srcOrd="1" destOrd="0" parTransId="{FB57324A-6A4B-4EB8-9973-E5D1CEDB6719}" sibTransId="{9E6BAF1D-A304-439D-8FB1-52FB01031FEA}"/>
    <dgm:cxn modelId="{AB903D42-DFD6-4744-A638-8515766BACF3}" srcId="{F9BBE750-B431-4108-83BF-9BA786A83B71}" destId="{B2DE58B0-9BD0-46E7-BDE1-42D9AA620211}" srcOrd="0" destOrd="0" parTransId="{CE3AB1A9-F09C-4443-8B5D-12F75A05BF1E}" sibTransId="{5C2F5BA3-4F52-4254-88A1-DBDD73CF3476}"/>
    <dgm:cxn modelId="{7D1B7137-A9BC-45FC-9176-0FB2C26BE12A}" type="presOf" srcId="{D58389C7-2963-4D3A-A9D3-60D1AD4A62BC}" destId="{8FF37ADD-4557-45F8-B263-E7E34D7DB1A9}" srcOrd="0" destOrd="1" presId="urn:microsoft.com/office/officeart/2005/8/layout/list1"/>
    <dgm:cxn modelId="{CF32E222-AAFF-4FB2-8ECB-4BECDC508E87}" type="presOf" srcId="{95334441-74A1-45DB-8DD7-501B93D877B8}" destId="{5FEF7721-825A-4138-9441-379331066730}" srcOrd="1" destOrd="0" presId="urn:microsoft.com/office/officeart/2005/8/layout/list1"/>
    <dgm:cxn modelId="{32BF33BD-F321-45BF-8680-97E565429504}" srcId="{363964FD-98B8-4E56-9CBF-257AE193E716}" destId="{EB1AB9E6-901C-47E2-A484-A7E3EE7A4B12}" srcOrd="0" destOrd="0" parTransId="{CBA8878B-A25D-497F-A680-21CCCBD16891}" sibTransId="{A15E5629-8BD6-4A23-BCCD-2CFF1EDE52CB}"/>
    <dgm:cxn modelId="{D5FFDEA0-BDE0-47CA-8CBA-C0AB72990D60}" type="presOf" srcId="{F9BBE750-B431-4108-83BF-9BA786A83B71}" destId="{2D4C3293-39AD-48C3-9547-6FA4751A83C9}" srcOrd="1" destOrd="0" presId="urn:microsoft.com/office/officeart/2005/8/layout/list1"/>
    <dgm:cxn modelId="{ADB90F08-A3E6-4192-81D5-DE068ADF0F66}" type="presOf" srcId="{6494BB27-0998-4C26-A492-CA668FC8C0D1}" destId="{8FF37ADD-4557-45F8-B263-E7E34D7DB1A9}" srcOrd="0" destOrd="0" presId="urn:microsoft.com/office/officeart/2005/8/layout/list1"/>
    <dgm:cxn modelId="{9F4F541D-1041-4ADD-BFAF-5DE3B8A279A6}" srcId="{95334441-74A1-45DB-8DD7-501B93D877B8}" destId="{D58389C7-2963-4D3A-A9D3-60D1AD4A62BC}" srcOrd="1" destOrd="0" parTransId="{6F7B7C04-70B9-4282-9F42-54831B116311}" sibTransId="{BAC8C003-FE67-40EA-8B47-51F34456A630}"/>
    <dgm:cxn modelId="{47440927-E415-497E-AB0B-4F907E39F1C7}" type="presOf" srcId="{EB1AB9E6-901C-47E2-A484-A7E3EE7A4B12}" destId="{743D685C-DD33-4878-8C27-DDB98B8872A5}" srcOrd="0" destOrd="0" presId="urn:microsoft.com/office/officeart/2005/8/layout/list1"/>
    <dgm:cxn modelId="{EA2670D6-97B9-4C4A-A374-5FF363C97F02}" type="presOf" srcId="{363964FD-98B8-4E56-9CBF-257AE193E716}" destId="{B9F3B0B5-D94E-409E-A0EF-5C74C6B27FB6}" srcOrd="0" destOrd="0" presId="urn:microsoft.com/office/officeart/2005/8/layout/list1"/>
    <dgm:cxn modelId="{25A841DC-51C5-41C1-9D27-ACA5CCE020FC}" type="presOf" srcId="{F9BBE750-B431-4108-83BF-9BA786A83B71}" destId="{EA7C1D18-4D23-4C60-B244-C8D9C7448CD5}" srcOrd="0" destOrd="0" presId="urn:microsoft.com/office/officeart/2005/8/layout/list1"/>
    <dgm:cxn modelId="{3F2A549B-6191-43CE-B5FB-558CAF0A311C}" srcId="{F82FC8A0-67CA-4128-BB19-DAC45672BFF7}" destId="{363964FD-98B8-4E56-9CBF-257AE193E716}" srcOrd="2" destOrd="0" parTransId="{582A4308-0E26-4E17-A7B1-A36C1A6C860D}" sibTransId="{1CD8205C-CD4F-47FE-A65D-46DD012935DE}"/>
    <dgm:cxn modelId="{56571DDE-4325-4382-BB87-06CC7EDADCF9}" type="presOf" srcId="{95334441-74A1-45DB-8DD7-501B93D877B8}" destId="{1BD37E52-B6E2-478B-9303-C4E105DA00A0}" srcOrd="0" destOrd="0" presId="urn:microsoft.com/office/officeart/2005/8/layout/list1"/>
    <dgm:cxn modelId="{DB77C954-F85B-4229-9C20-74E55AF24220}" type="presOf" srcId="{363964FD-98B8-4E56-9CBF-257AE193E716}" destId="{02349A1F-2DBA-44FC-B287-CD4E32808A2E}" srcOrd="1" destOrd="0" presId="urn:microsoft.com/office/officeart/2005/8/layout/list1"/>
    <dgm:cxn modelId="{76C80AF8-59F8-40AA-97EC-F528EE10617E}" type="presOf" srcId="{B2DE58B0-9BD0-46E7-BDE1-42D9AA620211}" destId="{A7422BCF-078C-44EB-932D-6A5C1A666EEF}" srcOrd="0" destOrd="0" presId="urn:microsoft.com/office/officeart/2005/8/layout/list1"/>
    <dgm:cxn modelId="{17547276-9110-4FD4-B0AB-14F5933639DF}" type="presOf" srcId="{F82FC8A0-67CA-4128-BB19-DAC45672BFF7}" destId="{17025A9B-8F90-4635-A1BC-D27BBD5A8CB4}" srcOrd="0" destOrd="0" presId="urn:microsoft.com/office/officeart/2005/8/layout/list1"/>
    <dgm:cxn modelId="{74984FA0-F140-498A-B70D-47A0E3FE891C}" type="presParOf" srcId="{17025A9B-8F90-4635-A1BC-D27BBD5A8CB4}" destId="{0A416C52-D355-4039-A985-EBA894CA6A78}" srcOrd="0" destOrd="0" presId="urn:microsoft.com/office/officeart/2005/8/layout/list1"/>
    <dgm:cxn modelId="{422BDE36-E2F8-41B4-B112-94BFF7BAF348}" type="presParOf" srcId="{0A416C52-D355-4039-A985-EBA894CA6A78}" destId="{EA7C1D18-4D23-4C60-B244-C8D9C7448CD5}" srcOrd="0" destOrd="0" presId="urn:microsoft.com/office/officeart/2005/8/layout/list1"/>
    <dgm:cxn modelId="{7629F118-ADF1-4B3F-878C-CD917B4C24D7}" type="presParOf" srcId="{0A416C52-D355-4039-A985-EBA894CA6A78}" destId="{2D4C3293-39AD-48C3-9547-6FA4751A83C9}" srcOrd="1" destOrd="0" presId="urn:microsoft.com/office/officeart/2005/8/layout/list1"/>
    <dgm:cxn modelId="{01B33DBE-19EF-49CF-88DD-A476F05275FE}" type="presParOf" srcId="{17025A9B-8F90-4635-A1BC-D27BBD5A8CB4}" destId="{50E52AB1-F30D-4D9D-B163-8D97AEA717FC}" srcOrd="1" destOrd="0" presId="urn:microsoft.com/office/officeart/2005/8/layout/list1"/>
    <dgm:cxn modelId="{4FAC3333-C680-40F8-8A90-998653A4E3E3}" type="presParOf" srcId="{17025A9B-8F90-4635-A1BC-D27BBD5A8CB4}" destId="{A7422BCF-078C-44EB-932D-6A5C1A666EEF}" srcOrd="2" destOrd="0" presId="urn:microsoft.com/office/officeart/2005/8/layout/list1"/>
    <dgm:cxn modelId="{0B117772-0277-49D7-B97C-02CE0BDB63AA}" type="presParOf" srcId="{17025A9B-8F90-4635-A1BC-D27BBD5A8CB4}" destId="{68A9BEF1-4C24-4982-8996-3F77A5989102}" srcOrd="3" destOrd="0" presId="urn:microsoft.com/office/officeart/2005/8/layout/list1"/>
    <dgm:cxn modelId="{07522CB1-FAE9-4296-AD5D-2F066377432F}" type="presParOf" srcId="{17025A9B-8F90-4635-A1BC-D27BBD5A8CB4}" destId="{E36E6DBB-21D8-4EBA-A3FC-766C3C6F97BD}" srcOrd="4" destOrd="0" presId="urn:microsoft.com/office/officeart/2005/8/layout/list1"/>
    <dgm:cxn modelId="{9E7A0F0C-B1BC-4C94-8703-04826EE97041}" type="presParOf" srcId="{E36E6DBB-21D8-4EBA-A3FC-766C3C6F97BD}" destId="{1BD37E52-B6E2-478B-9303-C4E105DA00A0}" srcOrd="0" destOrd="0" presId="urn:microsoft.com/office/officeart/2005/8/layout/list1"/>
    <dgm:cxn modelId="{D1B8D0CE-8E30-49B9-B612-61E7AE389486}" type="presParOf" srcId="{E36E6DBB-21D8-4EBA-A3FC-766C3C6F97BD}" destId="{5FEF7721-825A-4138-9441-379331066730}" srcOrd="1" destOrd="0" presId="urn:microsoft.com/office/officeart/2005/8/layout/list1"/>
    <dgm:cxn modelId="{1771C54D-0F7D-4680-BABE-653D648A38A9}" type="presParOf" srcId="{17025A9B-8F90-4635-A1BC-D27BBD5A8CB4}" destId="{0EF27CF0-4843-4994-AF1D-7BD5759E70B3}" srcOrd="5" destOrd="0" presId="urn:microsoft.com/office/officeart/2005/8/layout/list1"/>
    <dgm:cxn modelId="{3808D22B-0DD1-401A-B6AB-753FF766CB34}" type="presParOf" srcId="{17025A9B-8F90-4635-A1BC-D27BBD5A8CB4}" destId="{8FF37ADD-4557-45F8-B263-E7E34D7DB1A9}" srcOrd="6" destOrd="0" presId="urn:microsoft.com/office/officeart/2005/8/layout/list1"/>
    <dgm:cxn modelId="{C46A5556-E50C-48E4-8846-14C178FE4E3B}" type="presParOf" srcId="{17025A9B-8F90-4635-A1BC-D27BBD5A8CB4}" destId="{EFE4C899-2EDA-4641-AB14-8F034C42FA29}" srcOrd="7" destOrd="0" presId="urn:microsoft.com/office/officeart/2005/8/layout/list1"/>
    <dgm:cxn modelId="{DE356C08-E7CF-4C24-AD86-4BDF2BBA979C}" type="presParOf" srcId="{17025A9B-8F90-4635-A1BC-D27BBD5A8CB4}" destId="{08437A79-8D42-4D61-BA26-DAF51C0FE28B}" srcOrd="8" destOrd="0" presId="urn:microsoft.com/office/officeart/2005/8/layout/list1"/>
    <dgm:cxn modelId="{0DE67FFE-0ABB-488B-991A-10F527F12BB2}" type="presParOf" srcId="{08437A79-8D42-4D61-BA26-DAF51C0FE28B}" destId="{B9F3B0B5-D94E-409E-A0EF-5C74C6B27FB6}" srcOrd="0" destOrd="0" presId="urn:microsoft.com/office/officeart/2005/8/layout/list1"/>
    <dgm:cxn modelId="{77F337FD-F1EE-48E1-97A8-FD1C9BED9BB1}" type="presParOf" srcId="{08437A79-8D42-4D61-BA26-DAF51C0FE28B}" destId="{02349A1F-2DBA-44FC-B287-CD4E32808A2E}" srcOrd="1" destOrd="0" presId="urn:microsoft.com/office/officeart/2005/8/layout/list1"/>
    <dgm:cxn modelId="{9412E212-ADC2-463C-AED2-A39B357B15C7}" type="presParOf" srcId="{17025A9B-8F90-4635-A1BC-D27BBD5A8CB4}" destId="{853D29B9-B6B7-4CE3-ADFF-550DD0869224}" srcOrd="9" destOrd="0" presId="urn:microsoft.com/office/officeart/2005/8/layout/list1"/>
    <dgm:cxn modelId="{78F5BFE0-4CFD-4DD0-8A58-396016611716}" type="presParOf" srcId="{17025A9B-8F90-4635-A1BC-D27BBD5A8CB4}" destId="{743D685C-DD33-4878-8C27-DDB98B8872A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22BCF-078C-44EB-932D-6A5C1A666EEF}">
      <dsp:nvSpPr>
        <dsp:cNvPr id="0" name=""/>
        <dsp:cNvSpPr/>
      </dsp:nvSpPr>
      <dsp:spPr>
        <a:xfrm>
          <a:off x="0" y="275467"/>
          <a:ext cx="8229600" cy="749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91592" rIns="63870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Identify Non-Instructional use of current LMSs to determine alternative solutions to support</a:t>
          </a:r>
        </a:p>
      </dsp:txBody>
      <dsp:txXfrm>
        <a:off x="0" y="275467"/>
        <a:ext cx="8229600" cy="749700"/>
      </dsp:txXfrm>
    </dsp:sp>
    <dsp:sp modelId="{2D4C3293-39AD-48C3-9547-6FA4751A83C9}">
      <dsp:nvSpPr>
        <dsp:cNvPr id="0" name=""/>
        <dsp:cNvSpPr/>
      </dsp:nvSpPr>
      <dsp:spPr>
        <a:xfrm>
          <a:off x="62475" y="83862"/>
          <a:ext cx="219039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Objective</a:t>
          </a:r>
        </a:p>
      </dsp:txBody>
      <dsp:txXfrm>
        <a:off x="82650" y="104037"/>
        <a:ext cx="2150048" cy="372930"/>
      </dsp:txXfrm>
    </dsp:sp>
    <dsp:sp modelId="{8FF37ADD-4557-45F8-B263-E7E34D7DB1A9}">
      <dsp:nvSpPr>
        <dsp:cNvPr id="0" name=""/>
        <dsp:cNvSpPr/>
      </dsp:nvSpPr>
      <dsp:spPr>
        <a:xfrm>
          <a:off x="0" y="1307407"/>
          <a:ext cx="82296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91592" rIns="63870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Matrix of Non-Instructional Uses of current LMS and available alternative solutions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Common Glossary of Terms and Definitions</a:t>
          </a:r>
        </a:p>
      </dsp:txBody>
      <dsp:txXfrm>
        <a:off x="0" y="1307407"/>
        <a:ext cx="8229600" cy="793800"/>
      </dsp:txXfrm>
    </dsp:sp>
    <dsp:sp modelId="{5FEF7721-825A-4138-9441-379331066730}">
      <dsp:nvSpPr>
        <dsp:cNvPr id="0" name=""/>
        <dsp:cNvSpPr/>
      </dsp:nvSpPr>
      <dsp:spPr>
        <a:xfrm>
          <a:off x="62475" y="1115802"/>
          <a:ext cx="219039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Deliverable</a:t>
          </a:r>
        </a:p>
      </dsp:txBody>
      <dsp:txXfrm>
        <a:off x="82650" y="1135977"/>
        <a:ext cx="2150048" cy="372930"/>
      </dsp:txXfrm>
    </dsp:sp>
    <dsp:sp modelId="{743D685C-DD33-4878-8C27-DDB98B8872A5}">
      <dsp:nvSpPr>
        <dsp:cNvPr id="0" name=""/>
        <dsp:cNvSpPr/>
      </dsp:nvSpPr>
      <dsp:spPr>
        <a:xfrm>
          <a:off x="0" y="2383447"/>
          <a:ext cx="8229600" cy="948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291592" rIns="63870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As a matter of convenience, experience and lack of solutions, the LMS morphed to support business practices and non-instructional uses.  The LMS, however, may not be the best use or most appropriate technology to achieve the need.</a:t>
          </a:r>
        </a:p>
      </dsp:txBody>
      <dsp:txXfrm>
        <a:off x="0" y="2383447"/>
        <a:ext cx="8229600" cy="948150"/>
      </dsp:txXfrm>
    </dsp:sp>
    <dsp:sp modelId="{02349A1F-2DBA-44FC-B287-CD4E32808A2E}">
      <dsp:nvSpPr>
        <dsp:cNvPr id="0" name=""/>
        <dsp:cNvSpPr/>
      </dsp:nvSpPr>
      <dsp:spPr>
        <a:xfrm>
          <a:off x="62475" y="2191842"/>
          <a:ext cx="219039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Problem Statement</a:t>
          </a:r>
        </a:p>
      </dsp:txBody>
      <dsp:txXfrm>
        <a:off x="82650" y="2212017"/>
        <a:ext cx="2150048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44F4A-75F3-4A3B-842A-E657983D00D0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D55E-D710-402F-A1C8-B6DC81DB3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0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25" y="223527"/>
            <a:ext cx="3240509" cy="87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086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0862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340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340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457200" y="4686300"/>
            <a:ext cx="29146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 dirty="0">
                <a:solidFill>
                  <a:srgbClr val="5F5F5F"/>
                </a:solidFill>
              </a:rPr>
              <a:t>LMS Transition – Non-Instructional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73819"/>
            <a:ext cx="419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19100"/>
            <a:ext cx="9144000" cy="4763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2" y="68302"/>
            <a:ext cx="1196731" cy="3238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6FEA14F-5A5E-48F3-B072-2E322958F3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Non-Instructional Use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0981E7-CE2D-436D-8232-B5C92D2609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LMS Transition to Canvas</a:t>
            </a:r>
          </a:p>
        </p:txBody>
      </p:sp>
    </p:spTree>
    <p:extLst>
      <p:ext uri="{BB962C8B-B14F-4D97-AF65-F5344CB8AC3E}">
        <p14:creationId xmlns:p14="http://schemas.microsoft.com/office/powerpoint/2010/main" val="4008377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LMS Use Guidelines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837707"/>
              </p:ext>
            </p:extLst>
          </p:nvPr>
        </p:nvGraphicFramePr>
        <p:xfrm>
          <a:off x="457200" y="1143000"/>
          <a:ext cx="8229600" cy="3400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Non-Instructional Uses – Identified / Surveyed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871563"/>
              </p:ext>
            </p:extLst>
          </p:nvPr>
        </p:nvGraphicFramePr>
        <p:xfrm>
          <a:off x="457200" y="1063228"/>
          <a:ext cx="8229600" cy="38403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77107">
                  <a:extLst>
                    <a:ext uri="{9D8B030D-6E8A-4147-A177-3AD203B41FA5}">
                      <a16:colId xmlns:a16="http://schemas.microsoft.com/office/drawing/2014/main" val="1965472155"/>
                    </a:ext>
                  </a:extLst>
                </a:gridCol>
                <a:gridCol w="2269392">
                  <a:extLst>
                    <a:ext uri="{9D8B030D-6E8A-4147-A177-3AD203B41FA5}">
                      <a16:colId xmlns:a16="http://schemas.microsoft.com/office/drawing/2014/main" val="3466651813"/>
                    </a:ext>
                  </a:extLst>
                </a:gridCol>
                <a:gridCol w="1778648">
                  <a:extLst>
                    <a:ext uri="{9D8B030D-6E8A-4147-A177-3AD203B41FA5}">
                      <a16:colId xmlns:a16="http://schemas.microsoft.com/office/drawing/2014/main" val="2616548399"/>
                    </a:ext>
                  </a:extLst>
                </a:gridCol>
                <a:gridCol w="1453502">
                  <a:extLst>
                    <a:ext uri="{9D8B030D-6E8A-4147-A177-3AD203B41FA5}">
                      <a16:colId xmlns:a16="http://schemas.microsoft.com/office/drawing/2014/main" val="3291466609"/>
                    </a:ext>
                  </a:extLst>
                </a:gridCol>
                <a:gridCol w="1250951">
                  <a:extLst>
                    <a:ext uri="{9D8B030D-6E8A-4147-A177-3AD203B41FA5}">
                      <a16:colId xmlns:a16="http://schemas.microsoft.com/office/drawing/2014/main" val="1559285910"/>
                    </a:ext>
                  </a:extLst>
                </a:gridCol>
              </a:tblGrid>
              <a:tr h="196241">
                <a:tc>
                  <a:txBody>
                    <a:bodyPr/>
                    <a:lstStyle/>
                    <a:p>
                      <a:r>
                        <a:rPr lang="en-US" sz="1000" dirty="0"/>
                        <a:t>Use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Functionality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Solutions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106472"/>
                  </a:ext>
                </a:extLst>
              </a:tr>
              <a:tr h="441542">
                <a:tc>
                  <a:txBody>
                    <a:bodyPr/>
                    <a:lstStyle/>
                    <a:p>
                      <a:r>
                        <a:rPr lang="en-US" sz="1000" dirty="0"/>
                        <a:t>Repository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Storage space for shared</a:t>
                      </a:r>
                      <a:r>
                        <a:rPr lang="en-US" sz="1000" baseline="0" dirty="0"/>
                        <a:t> files or archives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File storage,</a:t>
                      </a:r>
                      <a:r>
                        <a:rPr lang="en-US" sz="1000" baseline="0" dirty="0"/>
                        <a:t> organization,</a:t>
                      </a:r>
                      <a:r>
                        <a:rPr lang="en-US" sz="1000" dirty="0"/>
                        <a:t> sharing, version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Departmental shares</a:t>
                      </a:r>
                    </a:p>
                    <a:p>
                      <a:r>
                        <a:rPr lang="en-US" sz="1000" dirty="0"/>
                        <a:t>Archives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OneDrive, BOX,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baseline="0" dirty="0" err="1"/>
                        <a:t>Sharepoint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415632"/>
                  </a:ext>
                </a:extLst>
              </a:tr>
              <a:tr h="564192">
                <a:tc>
                  <a:txBody>
                    <a:bodyPr/>
                    <a:lstStyle/>
                    <a:p>
                      <a:r>
                        <a:rPr lang="en-US" sz="1000" dirty="0"/>
                        <a:t>Personal projects/research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Individual</a:t>
                      </a:r>
                      <a:r>
                        <a:rPr lang="en-US" sz="1000" baseline="0" dirty="0"/>
                        <a:t> research or projects undertaking, requiring some collaboration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File storage,</a:t>
                      </a:r>
                      <a:r>
                        <a:rPr lang="en-US" sz="1000" baseline="0" dirty="0"/>
                        <a:t> organization</a:t>
                      </a:r>
                      <a:r>
                        <a:rPr lang="en-US" sz="1000" dirty="0"/>
                        <a:t> and sharing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Timelines</a:t>
                      </a:r>
                      <a:r>
                        <a:rPr lang="en-US" sz="1000" baseline="0" dirty="0"/>
                        <a:t>, “syllabus”, tasks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469033"/>
                  </a:ext>
                </a:extLst>
              </a:tr>
              <a:tr h="564192">
                <a:tc>
                  <a:txBody>
                    <a:bodyPr/>
                    <a:lstStyle/>
                    <a:p>
                      <a:r>
                        <a:rPr lang="en-US" sz="1000" dirty="0"/>
                        <a:t>e-portfolios for students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* 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(should</a:t>
                      </a:r>
                      <a:r>
                        <a:rPr lang="en-US" sz="1000" baseline="0" dirty="0">
                          <a:solidFill>
                            <a:srgbClr val="FF0000"/>
                          </a:solidFill>
                        </a:rPr>
                        <a:t> be part of LMS)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As a part of course work, Students</a:t>
                      </a:r>
                      <a:r>
                        <a:rPr lang="en-US" sz="1000" baseline="0" dirty="0"/>
                        <a:t> maintain a portfolio of experiences, documents, media, etc.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Content management</a:t>
                      </a:r>
                    </a:p>
                    <a:p>
                      <a:r>
                        <a:rPr lang="en-US" sz="1000" dirty="0"/>
                        <a:t>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Portfolium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868546"/>
                  </a:ext>
                </a:extLst>
              </a:tr>
              <a:tr h="219771">
                <a:tc>
                  <a:txBody>
                    <a:bodyPr/>
                    <a:lstStyle/>
                    <a:p>
                      <a:r>
                        <a:rPr lang="en-US" sz="1000" dirty="0"/>
                        <a:t>e-portfolio</a:t>
                      </a:r>
                      <a:r>
                        <a:rPr lang="en-US" sz="1000" baseline="0" dirty="0"/>
                        <a:t> for faculty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Faculty portfolio</a:t>
                      </a:r>
                      <a:r>
                        <a:rPr lang="en-US" sz="1000" baseline="0" dirty="0"/>
                        <a:t> of work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310859"/>
                  </a:ext>
                </a:extLst>
              </a:tr>
              <a:tr h="343421">
                <a:tc>
                  <a:txBody>
                    <a:bodyPr/>
                    <a:lstStyle/>
                    <a:p>
                      <a:r>
                        <a:rPr lang="en-US" sz="1000" dirty="0"/>
                        <a:t>Training/continuing education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71761"/>
                  </a:ext>
                </a:extLst>
              </a:tr>
              <a:tr h="196241">
                <a:tc>
                  <a:txBody>
                    <a:bodyPr/>
                    <a:lstStyle/>
                    <a:p>
                      <a:r>
                        <a:rPr lang="en-US" sz="1000" dirty="0"/>
                        <a:t>Voting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Qualtrics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261450"/>
                  </a:ext>
                </a:extLst>
              </a:tr>
              <a:tr h="318891">
                <a:tc>
                  <a:txBody>
                    <a:bodyPr/>
                    <a:lstStyle/>
                    <a:p>
                      <a:r>
                        <a:rPr lang="en-US" sz="1000" dirty="0"/>
                        <a:t>Organizational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Managing, administering and collaborating within a department or 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TEAMS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523020"/>
                  </a:ext>
                </a:extLst>
              </a:tr>
              <a:tr h="441542">
                <a:tc>
                  <a:txBody>
                    <a:bodyPr/>
                    <a:lstStyle/>
                    <a:p>
                      <a:r>
                        <a:rPr lang="en-US" sz="1000" dirty="0"/>
                        <a:t>IT Project Websites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Repository</a:t>
                      </a:r>
                      <a:r>
                        <a:rPr lang="en-US" sz="1000" baseline="0" dirty="0"/>
                        <a:t> for IT </a:t>
                      </a:r>
                      <a:r>
                        <a:rPr lang="en-US" sz="1000" dirty="0"/>
                        <a:t>Work</a:t>
                      </a:r>
                      <a:r>
                        <a:rPr lang="en-US" sz="1000" baseline="0" dirty="0"/>
                        <a:t> efforts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Content management, collaboration, scheduling,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TEAMS, </a:t>
                      </a:r>
                      <a:r>
                        <a:rPr lang="en-US" sz="1000" dirty="0" err="1"/>
                        <a:t>Sharepoint</a:t>
                      </a:r>
                      <a:r>
                        <a:rPr lang="en-US" sz="1000" dirty="0"/>
                        <a:t>, Smartsheets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68806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DA8B8-D04C-214E-83CE-5B60915F93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1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Non-Instructional Uses – Identified / Surveyed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468369"/>
              </p:ext>
            </p:extLst>
          </p:nvPr>
        </p:nvGraphicFramePr>
        <p:xfrm>
          <a:off x="457200" y="1143000"/>
          <a:ext cx="8229601" cy="3388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12900">
                  <a:extLst>
                    <a:ext uri="{9D8B030D-6E8A-4147-A177-3AD203B41FA5}">
                      <a16:colId xmlns:a16="http://schemas.microsoft.com/office/drawing/2014/main" val="1965472155"/>
                    </a:ext>
                  </a:extLst>
                </a:gridCol>
                <a:gridCol w="2012950">
                  <a:extLst>
                    <a:ext uri="{9D8B030D-6E8A-4147-A177-3AD203B41FA5}">
                      <a16:colId xmlns:a16="http://schemas.microsoft.com/office/drawing/2014/main" val="3466651813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616548399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3291466609"/>
                    </a:ext>
                  </a:extLst>
                </a:gridCol>
                <a:gridCol w="1250951">
                  <a:extLst>
                    <a:ext uri="{9D8B030D-6E8A-4147-A177-3AD203B41FA5}">
                      <a16:colId xmlns:a16="http://schemas.microsoft.com/office/drawing/2014/main" val="1559285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Use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Functionality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Solutions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1064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Chat/video conferencing (adobe connect)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Remote</a:t>
                      </a:r>
                      <a:r>
                        <a:rPr lang="en-US" sz="1000" baseline="0" dirty="0"/>
                        <a:t> virtual meetings and collaboration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Screen</a:t>
                      </a:r>
                      <a:r>
                        <a:rPr lang="en-US" sz="1000" baseline="0" dirty="0"/>
                        <a:t> share, conference calling, video </a:t>
                      </a:r>
                      <a:r>
                        <a:rPr lang="en-US" sz="1000" baseline="0" dirty="0" err="1"/>
                        <a:t>confererncing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WebEx, Skype, TEAMS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395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Placement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Student assessment tests for determine appropriate enrollments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Quiz, tests, survey, data analysis, submissions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Qualtrics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415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Electronic Annual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469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SCORM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868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Faculty reappointments &amp; promotion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71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Mediation</a:t>
                      </a: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Guidelines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2614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Performance/course 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523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Developing working prototypes for software application designs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68806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DA8B8-D04C-214E-83CE-5B60915F936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7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Non-Instructional Uses – Identified / Surveyed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420790"/>
              </p:ext>
            </p:extLst>
          </p:nvPr>
        </p:nvGraphicFramePr>
        <p:xfrm>
          <a:off x="457200" y="1143000"/>
          <a:ext cx="8229601" cy="3810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12900">
                  <a:extLst>
                    <a:ext uri="{9D8B030D-6E8A-4147-A177-3AD203B41FA5}">
                      <a16:colId xmlns:a16="http://schemas.microsoft.com/office/drawing/2014/main" val="1965472155"/>
                    </a:ext>
                  </a:extLst>
                </a:gridCol>
                <a:gridCol w="2012950">
                  <a:extLst>
                    <a:ext uri="{9D8B030D-6E8A-4147-A177-3AD203B41FA5}">
                      <a16:colId xmlns:a16="http://schemas.microsoft.com/office/drawing/2014/main" val="3466651813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616548399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3291466609"/>
                    </a:ext>
                  </a:extLst>
                </a:gridCol>
                <a:gridCol w="1250951">
                  <a:extLst>
                    <a:ext uri="{9D8B030D-6E8A-4147-A177-3AD203B41FA5}">
                      <a16:colId xmlns:a16="http://schemas.microsoft.com/office/drawing/2014/main" val="1559285910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r>
                        <a:rPr lang="en-US" sz="1000" dirty="0"/>
                        <a:t>Use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Functionality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Solutions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106472"/>
                  </a:ext>
                </a:extLst>
              </a:tr>
              <a:tr h="683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Compliance and Ethics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Yearly training on compliance and ethics mandates</a:t>
                      </a:r>
                      <a:r>
                        <a:rPr lang="en-US" sz="1000" baseline="0" dirty="0"/>
                        <a:t> and policies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Certification,</a:t>
                      </a:r>
                      <a:r>
                        <a:rPr lang="en-US" sz="1000" baseline="0" dirty="0"/>
                        <a:t> Tracking, Expirations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Harassment Training</a:t>
                      </a:r>
                    </a:p>
                    <a:p>
                      <a:r>
                        <a:rPr lang="en-US" sz="1000" dirty="0"/>
                        <a:t>PHI / HIPAA</a:t>
                      </a:r>
                    </a:p>
                    <a:p>
                      <a:r>
                        <a:rPr lang="en-US" sz="1000" dirty="0"/>
                        <a:t>Title</a:t>
                      </a:r>
                      <a:r>
                        <a:rPr lang="en-US" sz="1000" baseline="0" dirty="0"/>
                        <a:t> IX</a:t>
                      </a:r>
                      <a:endParaRPr lang="en-US" sz="1000" dirty="0"/>
                    </a:p>
                    <a:p>
                      <a:r>
                        <a:rPr lang="en-US" sz="1000" dirty="0"/>
                        <a:t>Code</a:t>
                      </a:r>
                      <a:r>
                        <a:rPr lang="en-US" sz="1000" baseline="0" dirty="0"/>
                        <a:t> of Conduct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External vendor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936860"/>
                  </a:ext>
                </a:extLst>
              </a:tr>
              <a:tr h="38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Student Project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Repository</a:t>
                      </a:r>
                      <a:r>
                        <a:rPr lang="en-US" sz="1000" baseline="0" dirty="0"/>
                        <a:t> for individual student work efforts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415632"/>
                  </a:ext>
                </a:extLst>
              </a:tr>
              <a:tr h="38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</a:rPr>
                        <a:t>Research Sites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Repository</a:t>
                      </a:r>
                      <a:r>
                        <a:rPr lang="en-US" sz="1000" baseline="0" dirty="0"/>
                        <a:t> for research related activities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469033"/>
                  </a:ext>
                </a:extLst>
              </a:tr>
              <a:tr h="38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Syllabi Repository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Repository</a:t>
                      </a:r>
                      <a:r>
                        <a:rPr lang="en-US" sz="1000" baseline="0" dirty="0"/>
                        <a:t> for quick access to syllabus information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868546"/>
                  </a:ext>
                </a:extLst>
              </a:tr>
              <a:tr h="237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MOOC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771761"/>
                  </a:ext>
                </a:extLst>
              </a:tr>
              <a:tr h="237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Compliance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Training</a:t>
                      </a:r>
                      <a:r>
                        <a:rPr lang="en-US" sz="1000" baseline="0" dirty="0" smtClean="0"/>
                        <a:t> programs to maintain compliance to mandates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Certificates, deadlines, testing, reporting, purchased content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261450"/>
                  </a:ext>
                </a:extLst>
              </a:tr>
              <a:tr h="386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Tenure Tracking and promotion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Repository</a:t>
                      </a:r>
                      <a:r>
                        <a:rPr lang="en-US" sz="1000" baseline="0" dirty="0" smtClean="0"/>
                        <a:t> of candidates for tenure and promotion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Repository, submissions, evaluations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8523020"/>
                  </a:ext>
                </a:extLst>
              </a:tr>
              <a:tr h="237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Faculty Forums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688062"/>
                  </a:ext>
                </a:extLst>
              </a:tr>
              <a:tr h="237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RU </a:t>
                      </a:r>
                      <a:r>
                        <a:rPr kumimoji="0" lang="en-US" sz="10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Core Reporting</a:t>
                      </a:r>
                      <a:endParaRPr kumimoji="0" lang="en-US" sz="1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42169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EDA8B8-D04C-214E-83CE-5B60915F936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5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Non Traditional Use - Considerations / 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400" dirty="0"/>
              <a:t>How does a requestor decide on a solution for their need?</a:t>
            </a:r>
          </a:p>
          <a:p>
            <a:pPr lvl="1">
              <a:buFont typeface="Arial"/>
              <a:buChar char="•"/>
            </a:pPr>
            <a:r>
              <a:rPr lang="en-US" sz="1000" dirty="0"/>
              <a:t>Through the efforts of this committee, the intent is to develop a matrix of common use cases and recommended solutions.  IT staff can / should be consulted to understand requirements and to identify the most appropriate solution available.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/>
              <a:t>Is training available for the alternate solutions?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Available training will depend on the solution selected.  Many of the existing solutions at the University will have some form of self-paced training or by request, customized training for a larger audience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In agreeing to a possible solution, the solution provider will need to evaluate the impact on resources and staff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/>
              <a:t>What migration resources will be made available or required?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Each solution that will be utilized will provide the technical resources and direction necessary to help migrate content if possible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In agreeing to a possible solution, the solution provider will need to evaluate the impact on resources and staff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/>
              <a:t>How will support be provided for the solutions?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Each solution will need to determine the Service Level Objectives and scope of support that can be provided in conjunction with end-users or departments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16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Non Traditional Use - Considerations / 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400" dirty="0"/>
              <a:t>Are there specific compliance or security concerns?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400" dirty="0"/>
              <a:t>What are the audiences or users of the site (internal, students, guests, visitors)?</a:t>
            </a:r>
          </a:p>
          <a:p>
            <a:pPr lvl="1">
              <a:buFont typeface="Arial"/>
              <a:buChar char="•"/>
            </a:pPr>
            <a:r>
              <a:rPr lang="en-US" sz="1100" dirty="0"/>
              <a:t>The audiences will vary by use case and could include both internal and external.  Considerations should be made for:</a:t>
            </a:r>
          </a:p>
          <a:p>
            <a:pPr lvl="2">
              <a:buFont typeface="Arial"/>
              <a:buChar char="•"/>
            </a:pPr>
            <a:r>
              <a:rPr lang="en-US" sz="1000" dirty="0"/>
              <a:t>Obtaining valid login credentials</a:t>
            </a:r>
          </a:p>
          <a:p>
            <a:pPr lvl="2">
              <a:buFont typeface="Arial"/>
              <a:buChar char="•"/>
            </a:pPr>
            <a:r>
              <a:rPr lang="en-US" sz="1000" dirty="0"/>
              <a:t>Security and compliance concerns</a:t>
            </a:r>
          </a:p>
          <a:p>
            <a:pPr>
              <a:buFont typeface="Arial"/>
              <a:buChar char="•"/>
            </a:pPr>
            <a:r>
              <a:rPr lang="en-US" sz="1400" dirty="0"/>
              <a:t>How wide spread is the use of a particular site / functionality?</a:t>
            </a:r>
          </a:p>
          <a:p>
            <a:pPr>
              <a:buFont typeface="Arial"/>
              <a:buChar char="•"/>
            </a:pPr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88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 for Non-Instructional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LMS (Canvas) is designed as “best of breed” in delivery of instructional content.  For non-instructional use cases there will be solutions better suited to provide the functionality and features required</a:t>
            </a:r>
          </a:p>
          <a:p>
            <a:r>
              <a:rPr lang="en-US" sz="1400" dirty="0"/>
              <a:t>In agreeing to a possible solution, the solution provider will need to evaluate the impact on resources and staff in order to provide suitable service</a:t>
            </a:r>
          </a:p>
          <a:p>
            <a:r>
              <a:rPr lang="en-US" sz="1400" dirty="0"/>
              <a:t>IT staff can / should be consulted to understand requirements and to identify the most appropriate solution available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2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AC01A-483D-414F-8FE2-1CC4A0EDD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21371-7728-4DD8-825B-AE005C363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Meeting cadence / communication</a:t>
            </a:r>
          </a:p>
          <a:p>
            <a:r>
              <a:rPr lang="en-US"/>
              <a:t>Collaborative document editing</a:t>
            </a:r>
          </a:p>
          <a:p>
            <a:r>
              <a:rPr lang="en-US"/>
              <a:t>Setting target dates for completion</a:t>
            </a:r>
          </a:p>
          <a:p>
            <a:r>
              <a:rPr lang="en-US"/>
              <a:t>Steering Committee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40048"/>
      </p:ext>
    </p:extLst>
  </p:cSld>
  <p:clrMapOvr>
    <a:masterClrMapping/>
  </p:clrMapOvr>
</p:sld>
</file>

<file path=ppt/theme/theme1.xml><?xml version="1.0" encoding="utf-8"?>
<a:theme xmlns:a="http://schemas.openxmlformats.org/drawingml/2006/main" name="_RU_template_SHIELD_logotype_4x3 standard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7" id="{59DF0DA3-D26E-A545-9E97-A432B5B9B033}" vid="{32B85AF2-5E5E-5342-9653-BB64EBF1C9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SharedWithUsers xmlns="25ce722f-cbee-47ff-9053-e3cbc7474d23">
      <UserInfo>
        <DisplayName>Paula Voos</DisplayName>
        <AccountId>678</AccountId>
        <AccountType/>
      </UserInfo>
      <UserInfo>
        <DisplayName>William Pagan</DisplayName>
        <AccountId>516</AccountId>
        <AccountType/>
      </UserInfo>
      <UserInfo>
        <DisplayName>Charles Collick</DisplayName>
        <AccountId>363</AccountId>
        <AccountType/>
      </UserInfo>
      <UserInfo>
        <DisplayName>Sharon Stoerger</DisplayName>
        <AccountId>650</AccountId>
        <AccountType/>
      </UserInfo>
      <UserInfo>
        <DisplayName>Barbara Gladson</DisplayName>
        <AccountId>679</AccountId>
        <AccountType/>
      </UserInfo>
      <UserInfo>
        <DisplayName>Karen Shapiro</DisplayName>
        <AccountId>680</AccountId>
        <AccountType/>
      </UserInfo>
      <UserInfo>
        <DisplayName>Anne Carr-Schmid</DisplayName>
        <AccountId>681</AccountId>
        <AccountType/>
      </UserInfo>
      <UserInfo>
        <DisplayName>Christopher Valera</DisplayName>
        <AccountId>364</AccountId>
        <AccountType/>
      </UserInfo>
      <UserInfo>
        <DisplayName>Roy Chao</DisplayName>
        <AccountId>527</AccountId>
        <AccountType/>
      </UserInfo>
      <UserInfo>
        <DisplayName>Priscilla Hockin Brown</DisplayName>
        <AccountId>518</AccountId>
        <AccountType/>
      </UserInfo>
      <UserInfo>
        <DisplayName>Vladimir Gabrielescu</DisplayName>
        <AccountId>53</AccountId>
        <AccountType/>
      </UserInfo>
      <UserInfo>
        <DisplayName>Joy McDonald</DisplayName>
        <AccountId>593</AccountId>
        <AccountType/>
      </UserInfo>
      <UserInfo>
        <DisplayName>David Edward</DisplayName>
        <AccountId>682</AccountId>
        <AccountType/>
      </UserInfo>
      <UserInfo>
        <DisplayName>Courtney Stanzione</DisplayName>
        <AccountId>675</AccountId>
        <AccountType/>
      </UserInfo>
      <UserInfo>
        <DisplayName>David Goldman</DisplayName>
        <AccountId>168</AccountId>
        <AccountType/>
      </UserInfo>
      <UserInfo>
        <DisplayName>Dave Motovidlak</DisplayName>
        <AccountId>677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3B2FC98240DF4397D088F7ABCB3914" ma:contentTypeVersion="" ma:contentTypeDescription="Create a new document." ma:contentTypeScope="" ma:versionID="46f92f882a342bce3a4d75deaf001369">
  <xsd:schema xmlns:xsd="http://www.w3.org/2001/XMLSchema" xmlns:xs="http://www.w3.org/2001/XMLSchema" xmlns:p="http://schemas.microsoft.com/office/2006/metadata/properties" xmlns:ns2="D58B7C88-2F2F-4BBE-B601-B2DCCB5D34D1" xmlns:ns3="http://schemas.microsoft.com/sharepoint/v4" xmlns:ns4="25ce722f-cbee-47ff-9053-e3cbc7474d23" xmlns:ns5="d58b7c88-2f2f-4bbe-b601-b2dccb5d34d1" targetNamespace="http://schemas.microsoft.com/office/2006/metadata/properties" ma:root="true" ma:fieldsID="279fd6d4f9fccec1b1b192e7affebaa9" ns2:_="" ns3:_="" ns4:_="" ns5:_="">
    <xsd:import namespace="D58B7C88-2F2F-4BBE-B601-B2DCCB5D34D1"/>
    <xsd:import namespace="http://schemas.microsoft.com/sharepoint/v4"/>
    <xsd:import namespace="25ce722f-cbee-47ff-9053-e3cbc7474d23"/>
    <xsd:import namespace="d58b7c88-2f2f-4bbe-b601-b2dccb5d34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IconOverlay" minOccurs="0"/>
                <xsd:element ref="ns4:SharedWithUsers" minOccurs="0"/>
                <xsd:element ref="ns4:SharedWithDetails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B7C88-2F2F-4BBE-B601-B2DCCB5D3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722f-cbee-47ff-9053-e3cbc7474d2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b7c88-2f2f-4bbe-b601-b2dccb5d34d1" elementFormDefault="qualified">
    <xsd:import namespace="http://schemas.microsoft.com/office/2006/documentManagement/types"/>
    <xsd:import namespace="http://schemas.microsoft.com/office/infopath/2007/PartnerControls"/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B8AAEA-E471-4275-BFB9-D00FF285A9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DB3727-753D-4916-9530-C9C0898CBB70}">
  <ds:schemaRefs>
    <ds:schemaRef ds:uri="http://schemas.microsoft.com/sharepoint/v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5ce722f-cbee-47ff-9053-e3cbc7474d23"/>
    <ds:schemaRef ds:uri="http://purl.org/dc/elements/1.1/"/>
    <ds:schemaRef ds:uri="http://schemas.microsoft.com/office/2006/metadata/properties"/>
    <ds:schemaRef ds:uri="http://schemas.microsoft.com/office/2006/documentManagement/types"/>
    <ds:schemaRef ds:uri="d58b7c88-2f2f-4bbe-b601-b2dccb5d34d1"/>
    <ds:schemaRef ds:uri="D58B7C88-2F2F-4BBE-B601-B2DCCB5D34D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2F2210D-021B-4D95-9E69-E4BC153B10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8B7C88-2F2F-4BBE-B601-B2DCCB5D34D1"/>
    <ds:schemaRef ds:uri="http://schemas.microsoft.com/sharepoint/v4"/>
    <ds:schemaRef ds:uri="25ce722f-cbee-47ff-9053-e3cbc7474d23"/>
    <ds:schemaRef ds:uri="d58b7c88-2f2f-4bbe-b601-b2dccb5d3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RU_template_SHIELD_logotype_16x9 widescreen</Template>
  <TotalTime>484</TotalTime>
  <Words>802</Words>
  <Application>Microsoft Office PowerPoint</Application>
  <PresentationFormat>On-screen Show (16:9)</PresentationFormat>
  <Paragraphs>128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Geneva</vt:lpstr>
      <vt:lpstr>Wingdings</vt:lpstr>
      <vt:lpstr>ヒラギノ角ゴ Pro W3</vt:lpstr>
      <vt:lpstr>_RU_template_SHIELD_logotype_4x3 standard</vt:lpstr>
      <vt:lpstr>LMS Transition to Canvas</vt:lpstr>
      <vt:lpstr>LMS Use Guidelines</vt:lpstr>
      <vt:lpstr>Non-Instructional Uses – Identified / Surveyed</vt:lpstr>
      <vt:lpstr>Non-Instructional Uses – Identified / Surveyed</vt:lpstr>
      <vt:lpstr>Non-Instructional Uses – Identified / Surveyed</vt:lpstr>
      <vt:lpstr>Non Traditional Use - Considerations / Discussion Points</vt:lpstr>
      <vt:lpstr>Non Traditional Use - Considerations / Discussion Points</vt:lpstr>
      <vt:lpstr>Guidelines for Non-Instructional Use Cases</vt:lpstr>
      <vt:lpstr>Next Steps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Loo</dc:creator>
  <cp:lastModifiedBy>Tommy Loo</cp:lastModifiedBy>
  <cp:revision>154</cp:revision>
  <dcterms:created xsi:type="dcterms:W3CDTF">2019-06-04T11:52:10Z</dcterms:created>
  <dcterms:modified xsi:type="dcterms:W3CDTF">2019-08-06T16:42:50Z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0x010100BF3B2FC98240DF4397D088F7ABCB3914</vt:lpwstr>
  </property>
</Properties>
</file>