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sldIdLst>
    <p:sldId id="256" r:id="rId5"/>
    <p:sldId id="273" r:id="rId6"/>
    <p:sldId id="297" r:id="rId7"/>
    <p:sldId id="275" r:id="rId8"/>
    <p:sldId id="289" r:id="rId9"/>
    <p:sldId id="295" r:id="rId10"/>
    <p:sldId id="291" r:id="rId11"/>
    <p:sldId id="294" r:id="rId12"/>
    <p:sldId id="277" r:id="rId13"/>
    <p:sldId id="288" r:id="rId14"/>
    <p:sldId id="292" r:id="rId15"/>
    <p:sldId id="285" r:id="rId16"/>
    <p:sldId id="293" r:id="rId17"/>
    <p:sldId id="267" r:id="rId18"/>
    <p:sldId id="283" r:id="rId19"/>
    <p:sldId id="271" r:id="rId20"/>
    <p:sldId id="272" r:id="rId21"/>
    <p:sldId id="264" r:id="rId22"/>
  </p:sldIdLst>
  <p:sldSz cx="9144000" cy="5143500" type="screen16x9"/>
  <p:notesSz cx="6858000" cy="9144000"/>
  <p:defaultTextStyle>
    <a:defPPr>
      <a:defRPr lang="en-US"/>
    </a:defPPr>
    <a:lvl1pPr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1pPr>
    <a:lvl2pPr marL="4572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2pPr>
    <a:lvl3pPr marL="9144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3pPr>
    <a:lvl4pPr marL="13716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4pPr>
    <a:lvl5pPr marL="1828800" algn="l" rtl="0" fontAlgn="base">
      <a:spcBef>
        <a:spcPct val="0"/>
      </a:spcBef>
      <a:spcAft>
        <a:spcPct val="0"/>
      </a:spcAft>
      <a:defRPr sz="2400" kern="1200">
        <a:solidFill>
          <a:schemeClr val="tx1"/>
        </a:solidFill>
        <a:latin typeface="Arial" charset="0"/>
        <a:ea typeface="ヒラギノ角ゴ Pro W3" charset="0"/>
        <a:cs typeface="ヒラギノ角ゴ Pro W3" charset="0"/>
      </a:defRPr>
    </a:lvl5pPr>
    <a:lvl6pPr marL="2286000" algn="l" defTabSz="457200" rtl="0" eaLnBrk="1" latinLnBrk="0" hangingPunct="1">
      <a:defRPr sz="2400" kern="1200">
        <a:solidFill>
          <a:schemeClr val="tx1"/>
        </a:solidFill>
        <a:latin typeface="Arial" charset="0"/>
        <a:ea typeface="ヒラギノ角ゴ Pro W3" charset="0"/>
        <a:cs typeface="ヒラギノ角ゴ Pro W3" charset="0"/>
      </a:defRPr>
    </a:lvl6pPr>
    <a:lvl7pPr marL="2743200" algn="l" defTabSz="457200" rtl="0" eaLnBrk="1" latinLnBrk="0" hangingPunct="1">
      <a:defRPr sz="2400" kern="1200">
        <a:solidFill>
          <a:schemeClr val="tx1"/>
        </a:solidFill>
        <a:latin typeface="Arial" charset="0"/>
        <a:ea typeface="ヒラギノ角ゴ Pro W3" charset="0"/>
        <a:cs typeface="ヒラギノ角ゴ Pro W3" charset="0"/>
      </a:defRPr>
    </a:lvl7pPr>
    <a:lvl8pPr marL="3200400" algn="l" defTabSz="457200" rtl="0" eaLnBrk="1" latinLnBrk="0" hangingPunct="1">
      <a:defRPr sz="2400" kern="1200">
        <a:solidFill>
          <a:schemeClr val="tx1"/>
        </a:solidFill>
        <a:latin typeface="Arial" charset="0"/>
        <a:ea typeface="ヒラギノ角ゴ Pro W3" charset="0"/>
        <a:cs typeface="ヒラギノ角ゴ Pro W3" charset="0"/>
      </a:defRPr>
    </a:lvl8pPr>
    <a:lvl9pPr marL="3657600" algn="l" defTabSz="457200" rtl="0" eaLnBrk="1" latinLnBrk="0" hangingPunct="1">
      <a:defRPr sz="2400" kern="1200">
        <a:solidFill>
          <a:schemeClr val="tx1"/>
        </a:solidFill>
        <a:latin typeface="Arial" charset="0"/>
        <a:ea typeface="ヒラギノ角ゴ Pro W3" charset="0"/>
        <a:cs typeface="ヒラギノ角ゴ Pro W3"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arles Collick" initials="CC" lastIdx="21" clrIdx="0">
    <p:extLst>
      <p:ext uri="{19B8F6BF-5375-455C-9EA6-DF929625EA0E}">
        <p15:presenceInfo xmlns:p15="http://schemas.microsoft.com/office/powerpoint/2012/main" userId="S::ccollick@oit.rutgers.edu::80fe0f4d-9481-4f85-be0e-91a6a2850ee5" providerId="AD"/>
      </p:ext>
    </p:extLst>
  </p:cmAuthor>
  <p:cmAuthor id="2" name="Tommy Loo" initials="TL" lastIdx="2" clrIdx="1">
    <p:extLst>
      <p:ext uri="{19B8F6BF-5375-455C-9EA6-DF929625EA0E}">
        <p15:presenceInfo xmlns:p15="http://schemas.microsoft.com/office/powerpoint/2012/main" userId="S::looto@oit.rutgers.edu::d1101b2f-85c7-46bf-8bda-564db143bdb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E0026"/>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90" y="1092"/>
      </p:cViewPr>
      <p:guideLst>
        <p:guide orient="horz" pos="2160"/>
        <p:guide pos="2880"/>
        <p:guide orient="horz" pos="16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dirty="0"/>
              <a:t>LMS Landscape – Past 2 Academic Years</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4FE9-4416-809F-0A8CC932C02E}"/>
              </c:ext>
            </c:extLst>
          </c:dPt>
          <c:dPt>
            <c:idx val="1"/>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4FE9-4416-809F-0A8CC932C02E}"/>
              </c:ext>
            </c:extLst>
          </c:dPt>
          <c:dPt>
            <c:idx val="2"/>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4FE9-4416-809F-0A8CC932C02E}"/>
              </c:ext>
            </c:extLst>
          </c:dPt>
          <c:dPt>
            <c:idx val="3"/>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7-F2F6-4313-A2CE-7217CD7BAAB6}"/>
              </c:ext>
            </c:extLst>
          </c:dPt>
          <c:dPt>
            <c:idx val="4"/>
            <c:bubble3D val="0"/>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4FE9-4416-809F-0A8CC932C02E}"/>
              </c:ext>
            </c:extLst>
          </c:dPt>
          <c:dLbls>
            <c:dLbl>
              <c:idx val="0"/>
              <c:layout>
                <c:manualLayout>
                  <c:x val="4.448818897637795E-3"/>
                  <c:y val="4.4001852709587772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2-4FE9-4416-809F-0A8CC932C02E}"/>
                </c:ext>
              </c:extLst>
            </c:dLbl>
            <c:dLbl>
              <c:idx val="1"/>
              <c:layout>
                <c:manualLayout>
                  <c:x val="-1.2357784703995334E-2"/>
                  <c:y val="-3.759853547718299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4FE9-4416-809F-0A8CC932C02E}"/>
                </c:ext>
              </c:extLst>
            </c:dLbl>
            <c:dLbl>
              <c:idx val="2"/>
              <c:layout>
                <c:manualLayout>
                  <c:x val="6.0186552201808106E-3"/>
                  <c:y val="2.393590507068969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4-4FE9-4416-809F-0A8CC932C02E}"/>
                </c:ext>
              </c:extLst>
            </c:dLbl>
            <c:dLbl>
              <c:idx val="4"/>
              <c:layout>
                <c:manualLayout>
                  <c:x val="-1.4415372557596968E-2"/>
                  <c:y val="3.585809126800323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4FE9-4416-809F-0A8CC932C02E}"/>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Sakai</c:v>
                </c:pt>
                <c:pt idx="1">
                  <c:v>Blackboard</c:v>
                </c:pt>
                <c:pt idx="2">
                  <c:v>Moodle</c:v>
                </c:pt>
                <c:pt idx="3">
                  <c:v>eCollege</c:v>
                </c:pt>
                <c:pt idx="4">
                  <c:v>Canvas</c:v>
                </c:pt>
              </c:strCache>
            </c:strRef>
          </c:cat>
          <c:val>
            <c:numRef>
              <c:f>Sheet1!$B$2:$B$6</c:f>
              <c:numCache>
                <c:formatCode>0%</c:formatCode>
                <c:ptCount val="5"/>
                <c:pt idx="0">
                  <c:v>0.48</c:v>
                </c:pt>
                <c:pt idx="1">
                  <c:v>0.16</c:v>
                </c:pt>
                <c:pt idx="2">
                  <c:v>0.08</c:v>
                </c:pt>
                <c:pt idx="3">
                  <c:v>0.02</c:v>
                </c:pt>
                <c:pt idx="4">
                  <c:v>0.26</c:v>
                </c:pt>
              </c:numCache>
            </c:numRef>
          </c:val>
          <c:extLst>
            <c:ext xmlns:c16="http://schemas.microsoft.com/office/drawing/2014/chart" uri="{C3380CC4-5D6E-409C-BE32-E72D297353CC}">
              <c16:uniqueId val="{00000000-4FE9-4416-809F-0A8CC932C02E}"/>
            </c:ext>
          </c:extLst>
        </c:ser>
        <c:dLbls>
          <c:showLegendKey val="0"/>
          <c:showVal val="0"/>
          <c:showCatName val="1"/>
          <c:showSerName val="0"/>
          <c:showPercent val="1"/>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n-US" sz="1600" dirty="0"/>
              <a:t>LMS Landscape – Spring 2019</a:t>
            </a:r>
          </a:p>
        </c:rich>
      </c:tx>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Courses</c:v>
                </c:pt>
              </c:strCache>
            </c:strRef>
          </c:tx>
          <c:dPt>
            <c:idx val="0"/>
            <c:bubble3D val="0"/>
            <c:spPr>
              <a:gradFill rotWithShape="1">
                <a:gsLst>
                  <a:gs pos="0">
                    <a:schemeClr val="accent6">
                      <a:shade val="51000"/>
                      <a:satMod val="130000"/>
                    </a:schemeClr>
                  </a:gs>
                  <a:gs pos="80000">
                    <a:schemeClr val="accent6">
                      <a:shade val="93000"/>
                      <a:satMod val="130000"/>
                    </a:schemeClr>
                  </a:gs>
                  <a:gs pos="100000">
                    <a:schemeClr val="accent6">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E621-4ADD-846C-1218D219929D}"/>
              </c:ext>
            </c:extLst>
          </c:dPt>
          <c:dPt>
            <c:idx val="1"/>
            <c:bubble3D val="0"/>
            <c:spPr>
              <a:gradFill rotWithShape="1">
                <a:gsLst>
                  <a:gs pos="0">
                    <a:schemeClr val="accent5">
                      <a:shade val="51000"/>
                      <a:satMod val="130000"/>
                    </a:schemeClr>
                  </a:gs>
                  <a:gs pos="80000">
                    <a:schemeClr val="accent5">
                      <a:shade val="93000"/>
                      <a:satMod val="130000"/>
                    </a:schemeClr>
                  </a:gs>
                  <a:gs pos="100000">
                    <a:schemeClr val="accent5">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4-3F78-4B6D-B751-5F57DBDC2161}"/>
              </c:ext>
            </c:extLst>
          </c:dPt>
          <c:dPt>
            <c:idx val="2"/>
            <c:bubble3D val="0"/>
            <c:spPr>
              <a:gradFill rotWithShape="1">
                <a:gsLst>
                  <a:gs pos="0">
                    <a:schemeClr val="accent4">
                      <a:shade val="51000"/>
                      <a:satMod val="130000"/>
                    </a:schemeClr>
                  </a:gs>
                  <a:gs pos="80000">
                    <a:schemeClr val="accent4">
                      <a:shade val="93000"/>
                      <a:satMod val="130000"/>
                    </a:schemeClr>
                  </a:gs>
                  <a:gs pos="100000">
                    <a:schemeClr val="accent4">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2-3F78-4B6D-B751-5F57DBDC2161}"/>
              </c:ext>
            </c:extLst>
          </c:dPt>
          <c:dPt>
            <c:idx val="3"/>
            <c:bubble3D val="0"/>
            <c:spPr>
              <a:gradFill rotWithShape="1">
                <a:gsLst>
                  <a:gs pos="0">
                    <a:schemeClr val="accent6">
                      <a:lumMod val="60000"/>
                      <a:shade val="51000"/>
                      <a:satMod val="130000"/>
                    </a:schemeClr>
                  </a:gs>
                  <a:gs pos="80000">
                    <a:schemeClr val="accent6">
                      <a:lumMod val="60000"/>
                      <a:shade val="93000"/>
                      <a:satMod val="130000"/>
                    </a:schemeClr>
                  </a:gs>
                  <a:gs pos="100000">
                    <a:schemeClr val="accent6">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3-3F78-4B6D-B751-5F57DBDC2161}"/>
              </c:ext>
            </c:extLst>
          </c:dPt>
          <c:dPt>
            <c:idx val="4"/>
            <c:bubble3D val="0"/>
            <c:explosion val="2"/>
            <c:spPr>
              <a:gradFill rotWithShape="1">
                <a:gsLst>
                  <a:gs pos="0">
                    <a:schemeClr val="accent5">
                      <a:lumMod val="60000"/>
                      <a:shade val="51000"/>
                      <a:satMod val="130000"/>
                    </a:schemeClr>
                  </a:gs>
                  <a:gs pos="80000">
                    <a:schemeClr val="accent5">
                      <a:lumMod val="60000"/>
                      <a:shade val="93000"/>
                      <a:satMod val="130000"/>
                    </a:schemeClr>
                  </a:gs>
                  <a:gs pos="100000">
                    <a:schemeClr val="accent5">
                      <a:lumMod val="6000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extLst>
              <c:ext xmlns:c16="http://schemas.microsoft.com/office/drawing/2014/chart" uri="{C3380CC4-5D6E-409C-BE32-E72D297353CC}">
                <c16:uniqueId val="{00000001-3F78-4B6D-B751-5F57DBDC2161}"/>
              </c:ext>
            </c:extLst>
          </c:dPt>
          <c:dLbls>
            <c:dLbl>
              <c:idx val="0"/>
              <c:layout>
                <c:manualLayout>
                  <c:x val="2.940078244936364E-2"/>
                  <c:y val="-3.464831601932118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E621-4ADD-846C-1218D219929D}"/>
                </c:ext>
              </c:extLst>
            </c:dLbl>
            <c:dLbl>
              <c:idx val="1"/>
              <c:layout>
                <c:manualLayout>
                  <c:x val="0.16023906799385929"/>
                  <c:y val="-2.5275664071402838E-2"/>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0C0"/>
                      </a:solidFill>
                      <a:effectLst/>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15:layout>
                    <c:manualLayout>
                      <c:w val="0.24905660377358493"/>
                      <c:h val="0.15294117647058825"/>
                    </c:manualLayout>
                  </c15:layout>
                </c:ext>
                <c:ext xmlns:c16="http://schemas.microsoft.com/office/drawing/2014/chart" uri="{C3380CC4-5D6E-409C-BE32-E72D297353CC}">
                  <c16:uniqueId val="{00000004-3F78-4B6D-B751-5F57DBDC2161}"/>
                </c:ext>
              </c:extLst>
            </c:dLbl>
            <c:dLbl>
              <c:idx val="2"/>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0000"/>
                      </a:solidFill>
                      <a:latin typeface="+mn-lt"/>
                      <a:ea typeface="+mn-ea"/>
                      <a:cs typeface="+mn-cs"/>
                    </a:defRPr>
                  </a:pPr>
                  <a:endParaRPr lang="en-US"/>
                </a:p>
              </c:txPr>
              <c:showLegendKey val="0"/>
              <c:showVal val="0"/>
              <c:showCatName val="1"/>
              <c:showSerName val="0"/>
              <c:showPercent val="1"/>
              <c:showBubbleSize val="0"/>
              <c:extLst>
                <c:ext xmlns:c16="http://schemas.microsoft.com/office/drawing/2014/chart" uri="{C3380CC4-5D6E-409C-BE32-E72D297353CC}">
                  <c16:uniqueId val="{00000002-3F78-4B6D-B751-5F57DBDC2161}"/>
                </c:ext>
              </c:extLst>
            </c:dLbl>
            <c:dLbl>
              <c:idx val="3"/>
              <c:layout>
                <c:manualLayout>
                  <c:x val="-6.8346951914029633E-2"/>
                  <c:y val="-0.11183631457832477"/>
                </c:manualLayout>
              </c:layout>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FF0000"/>
                      </a:solidFill>
                      <a:latin typeface="+mn-lt"/>
                      <a:ea typeface="+mn-ea"/>
                      <a:cs typeface="+mn-cs"/>
                    </a:defRPr>
                  </a:pPr>
                  <a:endParaRPr lang="en-US"/>
                </a:p>
              </c:txPr>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3F78-4B6D-B751-5F57DBDC2161}"/>
                </c:ext>
              </c:extLst>
            </c:dLbl>
            <c:dLbl>
              <c:idx val="4"/>
              <c:layout>
                <c:manualLayout>
                  <c:x val="2.03222032387461E-2"/>
                  <c:y val="-4.190696751141401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3F78-4B6D-B751-5F57DBDC2161}"/>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Sheet1!$A$2:$A$6</c:f>
              <c:strCache>
                <c:ptCount val="5"/>
                <c:pt idx="0">
                  <c:v>Sakai</c:v>
                </c:pt>
                <c:pt idx="1">
                  <c:v>Blackboard</c:v>
                </c:pt>
                <c:pt idx="2">
                  <c:v>Moodle</c:v>
                </c:pt>
                <c:pt idx="3">
                  <c:v>eCollege</c:v>
                </c:pt>
                <c:pt idx="4">
                  <c:v>Canvas</c:v>
                </c:pt>
              </c:strCache>
            </c:strRef>
          </c:cat>
          <c:val>
            <c:numRef>
              <c:f>Sheet1!$B$2:$B$6</c:f>
              <c:numCache>
                <c:formatCode>General</c:formatCode>
                <c:ptCount val="5"/>
                <c:pt idx="0">
                  <c:v>3503</c:v>
                </c:pt>
                <c:pt idx="1">
                  <c:v>765</c:v>
                </c:pt>
                <c:pt idx="2">
                  <c:v>447</c:v>
                </c:pt>
                <c:pt idx="3">
                  <c:v>0</c:v>
                </c:pt>
                <c:pt idx="4">
                  <c:v>3051</c:v>
                </c:pt>
              </c:numCache>
            </c:numRef>
          </c:val>
          <c:extLst>
            <c:ext xmlns:c16="http://schemas.microsoft.com/office/drawing/2014/chart" uri="{C3380CC4-5D6E-409C-BE32-E72D297353CC}">
              <c16:uniqueId val="{00000000-3F78-4B6D-B751-5F57DBDC2161}"/>
            </c:ext>
          </c:extLst>
        </c:ser>
        <c:dLbls>
          <c:showLegendKey val="0"/>
          <c:showVal val="0"/>
          <c:showCatName val="1"/>
          <c:showSerName val="0"/>
          <c:showPercent val="1"/>
          <c:showBubbleSize val="0"/>
          <c:showLeaderLines val="1"/>
        </c:dLbls>
        <c:firstSliceAng val="14"/>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2.xml><?xml version="1.0" encoding="utf-8"?>
<cs:chartStyle xmlns:cs="http://schemas.microsoft.com/office/drawing/2012/chartStyle" xmlns:a="http://schemas.openxmlformats.org/drawingml/2006/main" id="344">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F866C6-8B2A-428E-B739-E94CE1822F45}" type="datetimeFigureOut">
              <a:rPr lang="en-US" smtClean="0"/>
              <a:t>6/4/2019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0F08F-1F2C-42C4-A881-289C0869CF5B}" type="slidenum">
              <a:rPr lang="en-US" smtClean="0"/>
              <a:t>‹#›</a:t>
            </a:fld>
            <a:endParaRPr lang="en-US"/>
          </a:p>
        </p:txBody>
      </p:sp>
    </p:spTree>
    <p:extLst>
      <p:ext uri="{BB962C8B-B14F-4D97-AF65-F5344CB8AC3E}">
        <p14:creationId xmlns:p14="http://schemas.microsoft.com/office/powerpoint/2010/main" val="42688850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nam02.safelinks.protection.outlook.com/?url=https%3A%2F%2Ftest-ru-canvas.pantheonsite.io%2Ftransition%2Fsteering-committee%2F&amp;data=02%7C01%7Cccollick%40oit.rutgers.edu%7C15de634ccc1b4da6b84608d6d6ee2987%7Cb92d2b234d35447093ff69aca6632ffe%7C1%7C0%7C636932715736480000&amp;sdata=8cT0csaQeJDmW2wIbdcEAthpkLUa4E0UJph8wp9GFuQ%3D&amp;reserved=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 On this slide I want to emphasize the effort and dialog we have had with SHP. Given the variety of starting points within RBHS (Some schools complete, SHP had yet to do much at all), the process for SHP has been from the ground up and could be viewed as a model for other units moving forward.</a:t>
            </a:r>
          </a:p>
        </p:txBody>
      </p:sp>
      <p:sp>
        <p:nvSpPr>
          <p:cNvPr id="4" name="Slide Number Placeholder 3"/>
          <p:cNvSpPr>
            <a:spLocks noGrp="1"/>
          </p:cNvSpPr>
          <p:nvPr>
            <p:ph type="sldNum" sz="quarter" idx="5"/>
          </p:nvPr>
        </p:nvSpPr>
        <p:spPr/>
        <p:txBody>
          <a:bodyPr/>
          <a:lstStyle/>
          <a:p>
            <a:fld id="{55F0F08F-1F2C-42C4-A881-289C0869CF5B}" type="slidenum">
              <a:rPr lang="en-US" smtClean="0"/>
              <a:t>5</a:t>
            </a:fld>
            <a:endParaRPr lang="en-US"/>
          </a:p>
        </p:txBody>
      </p:sp>
    </p:spTree>
    <p:extLst>
      <p:ext uri="{BB962C8B-B14F-4D97-AF65-F5344CB8AC3E}">
        <p14:creationId xmlns:p14="http://schemas.microsoft.com/office/powerpoint/2010/main" val="2013673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https://test-ru-canvas.pantheonsite.io/transition/steering-committee/</a:t>
            </a:r>
            <a:endParaRPr lang="en-US"/>
          </a:p>
        </p:txBody>
      </p:sp>
      <p:sp>
        <p:nvSpPr>
          <p:cNvPr id="4" name="Slide Number Placeholder 3"/>
          <p:cNvSpPr>
            <a:spLocks noGrp="1"/>
          </p:cNvSpPr>
          <p:nvPr>
            <p:ph type="sldNum" sz="quarter" idx="5"/>
          </p:nvPr>
        </p:nvSpPr>
        <p:spPr/>
        <p:txBody>
          <a:bodyPr/>
          <a:lstStyle/>
          <a:p>
            <a:fld id="{55F0F08F-1F2C-42C4-A881-289C0869CF5B}" type="slidenum">
              <a:rPr lang="en-US" smtClean="0"/>
              <a:t>13</a:t>
            </a:fld>
            <a:endParaRPr lang="en-US"/>
          </a:p>
        </p:txBody>
      </p:sp>
    </p:spTree>
    <p:extLst>
      <p:ext uri="{BB962C8B-B14F-4D97-AF65-F5344CB8AC3E}">
        <p14:creationId xmlns:p14="http://schemas.microsoft.com/office/powerpoint/2010/main" val="3069189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tif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1371600" y="2914650"/>
            <a:ext cx="6400800" cy="1314450"/>
          </a:xfrm>
        </p:spPr>
        <p:txBody>
          <a:bodyPr/>
          <a:lstStyle>
            <a:lvl1pPr marL="0" indent="0" algn="ctr">
              <a:buFontTx/>
              <a:buNone/>
              <a:defRPr>
                <a:solidFill>
                  <a:schemeClr val="tx1"/>
                </a:solidFill>
              </a:defRPr>
            </a:lvl1pPr>
          </a:lstStyle>
          <a:p>
            <a:r>
              <a:rPr lang="en-US"/>
              <a:t>Click to edit Master subtitle style</a:t>
            </a:r>
          </a:p>
        </p:txBody>
      </p:sp>
      <p:sp>
        <p:nvSpPr>
          <p:cNvPr id="4098" name="Rectangle 2"/>
          <p:cNvSpPr>
            <a:spLocks noGrp="1" noChangeArrowheads="1"/>
          </p:cNvSpPr>
          <p:nvPr>
            <p:ph type="ctrTitle"/>
          </p:nvPr>
        </p:nvSpPr>
        <p:spPr>
          <a:xfrm>
            <a:off x="685800" y="1597819"/>
            <a:ext cx="7772400" cy="1102519"/>
          </a:xfrm>
        </p:spPr>
        <p:txBody>
          <a:bodyPr/>
          <a:lstStyle>
            <a:lvl1pPr algn="ctr">
              <a:defRPr>
                <a:solidFill>
                  <a:schemeClr val="tx1"/>
                </a:solidFill>
              </a:defRPr>
            </a:lvl1pPr>
          </a:lstStyle>
          <a:p>
            <a:r>
              <a:rPr lang="en-US"/>
              <a:t>Click to edit Master title style</a:t>
            </a:r>
          </a:p>
        </p:txBody>
      </p:sp>
      <p:pic>
        <p:nvPicPr>
          <p:cNvPr id="2" name="Picture 1"/>
          <p:cNvPicPr>
            <a:picLocks noChangeAspect="1"/>
          </p:cNvPicPr>
          <p:nvPr userDrawn="1"/>
        </p:nvPicPr>
        <p:blipFill>
          <a:blip r:embed="rId2" cstate="email">
            <a:extLst>
              <a:ext uri="{28A0092B-C50C-407E-A947-70E740481C1C}">
                <a14:useLocalDpi xmlns:a14="http://schemas.microsoft.com/office/drawing/2010/main" val="0"/>
              </a:ext>
            </a:extLst>
          </a:blip>
          <a:stretch>
            <a:fillRect/>
          </a:stretch>
        </p:blipFill>
        <p:spPr>
          <a:xfrm>
            <a:off x="254625" y="223527"/>
            <a:ext cx="3240509" cy="876921"/>
          </a:xfrm>
          <a:prstGeom prst="rect">
            <a:avLst/>
          </a:prstGeom>
        </p:spPr>
      </p:pic>
    </p:spTree>
    <p:extLst>
      <p:ext uri="{BB962C8B-B14F-4D97-AF65-F5344CB8AC3E}">
        <p14:creationId xmlns:p14="http://schemas.microsoft.com/office/powerpoint/2010/main" val="725857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3E23BF7-9F5A-9E42-B502-689AC6A1E537}" type="slidenum">
              <a:rPr lang="en-US"/>
              <a:pPr>
                <a:defRPr/>
              </a:pPr>
              <a:t>‹#›</a:t>
            </a:fld>
            <a:endParaRPr lang="en-US"/>
          </a:p>
        </p:txBody>
      </p:sp>
    </p:spTree>
    <p:extLst>
      <p:ext uri="{BB962C8B-B14F-4D97-AF65-F5344CB8AC3E}">
        <p14:creationId xmlns:p14="http://schemas.microsoft.com/office/powerpoint/2010/main" val="19629878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40862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457200"/>
            <a:ext cx="6019800" cy="40862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A2FA2D79-D5B9-9E44-BC26-5C4012EF6E34}" type="slidenum">
              <a:rPr lang="en-US"/>
              <a:pPr>
                <a:defRPr/>
              </a:pPr>
              <a:t>‹#›</a:t>
            </a:fld>
            <a:endParaRPr lang="en-US"/>
          </a:p>
        </p:txBody>
      </p:sp>
    </p:spTree>
    <p:extLst>
      <p:ext uri="{BB962C8B-B14F-4D97-AF65-F5344CB8AC3E}">
        <p14:creationId xmlns:p14="http://schemas.microsoft.com/office/powerpoint/2010/main" val="2471527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45488343-B159-074D-B355-B61FD1A20D53}" type="slidenum">
              <a:rPr lang="en-US"/>
              <a:pPr>
                <a:defRPr/>
              </a:pPr>
              <a:t>‹#›</a:t>
            </a:fld>
            <a:endParaRPr lang="en-US"/>
          </a:p>
        </p:txBody>
      </p:sp>
    </p:spTree>
    <p:extLst>
      <p:ext uri="{BB962C8B-B14F-4D97-AF65-F5344CB8AC3E}">
        <p14:creationId xmlns:p14="http://schemas.microsoft.com/office/powerpoint/2010/main" val="2686422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C5424AE8-78F8-144E-A4FE-553D35E590AD}" type="slidenum">
              <a:rPr lang="en-US"/>
              <a:pPr>
                <a:defRPr/>
              </a:pPr>
              <a:t>‹#›</a:t>
            </a:fld>
            <a:endParaRPr lang="en-US"/>
          </a:p>
        </p:txBody>
      </p:sp>
    </p:spTree>
    <p:extLst>
      <p:ext uri="{BB962C8B-B14F-4D97-AF65-F5344CB8AC3E}">
        <p14:creationId xmlns:p14="http://schemas.microsoft.com/office/powerpoint/2010/main" val="3996783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143000"/>
            <a:ext cx="4038600" cy="340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143000"/>
            <a:ext cx="4038600" cy="34004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10EDA8B8-D04C-214E-83CE-5B60915F9360}" type="slidenum">
              <a:rPr lang="en-US"/>
              <a:pPr>
                <a:defRPr/>
              </a:pPr>
              <a:t>‹#›</a:t>
            </a:fld>
            <a:endParaRPr lang="en-US"/>
          </a:p>
        </p:txBody>
      </p:sp>
    </p:spTree>
    <p:extLst>
      <p:ext uri="{BB962C8B-B14F-4D97-AF65-F5344CB8AC3E}">
        <p14:creationId xmlns:p14="http://schemas.microsoft.com/office/powerpoint/2010/main" val="371366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815261A5-F588-D34E-A84B-E514DA90C9A0}" type="slidenum">
              <a:rPr lang="en-US"/>
              <a:pPr>
                <a:defRPr/>
              </a:pPr>
              <a:t>‹#›</a:t>
            </a:fld>
            <a:endParaRPr lang="en-US"/>
          </a:p>
        </p:txBody>
      </p:sp>
    </p:spTree>
    <p:extLst>
      <p:ext uri="{BB962C8B-B14F-4D97-AF65-F5344CB8AC3E}">
        <p14:creationId xmlns:p14="http://schemas.microsoft.com/office/powerpoint/2010/main" val="136104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47CC725B-9C86-6E43-AAF9-1A329DDB234C}" type="slidenum">
              <a:rPr lang="en-US"/>
              <a:pPr>
                <a:defRPr/>
              </a:pPr>
              <a:t>‹#›</a:t>
            </a:fld>
            <a:endParaRPr lang="en-US"/>
          </a:p>
        </p:txBody>
      </p:sp>
    </p:spTree>
    <p:extLst>
      <p:ext uri="{BB962C8B-B14F-4D97-AF65-F5344CB8AC3E}">
        <p14:creationId xmlns:p14="http://schemas.microsoft.com/office/powerpoint/2010/main" val="1188428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CB9A03EE-8AFD-D547-9E71-0BD0BE6F934E}" type="slidenum">
              <a:rPr lang="en-US"/>
              <a:pPr>
                <a:defRPr/>
              </a:pPr>
              <a:t>‹#›</a:t>
            </a:fld>
            <a:endParaRPr lang="en-US"/>
          </a:p>
        </p:txBody>
      </p:sp>
    </p:spTree>
    <p:extLst>
      <p:ext uri="{BB962C8B-B14F-4D97-AF65-F5344CB8AC3E}">
        <p14:creationId xmlns:p14="http://schemas.microsoft.com/office/powerpoint/2010/main" val="33555477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41F1C61-654F-EF4C-B7CF-635108DFC60F}" type="slidenum">
              <a:rPr lang="en-US"/>
              <a:pPr>
                <a:defRPr/>
              </a:pPr>
              <a:t>‹#›</a:t>
            </a:fld>
            <a:endParaRPr lang="en-US"/>
          </a:p>
        </p:txBody>
      </p:sp>
    </p:spTree>
    <p:extLst>
      <p:ext uri="{BB962C8B-B14F-4D97-AF65-F5344CB8AC3E}">
        <p14:creationId xmlns:p14="http://schemas.microsoft.com/office/powerpoint/2010/main" val="28739789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7A5825F-7512-8045-B403-CF218AA2013E}" type="slidenum">
              <a:rPr lang="en-US"/>
              <a:pPr>
                <a:defRPr/>
              </a:pPr>
              <a:t>‹#›</a:t>
            </a:fld>
            <a:endParaRPr lang="en-US"/>
          </a:p>
        </p:txBody>
      </p:sp>
    </p:spTree>
    <p:extLst>
      <p:ext uri="{BB962C8B-B14F-4D97-AF65-F5344CB8AC3E}">
        <p14:creationId xmlns:p14="http://schemas.microsoft.com/office/powerpoint/2010/main" val="224958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tif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8" name="Rectangle 2"/>
          <p:cNvSpPr>
            <a:spLocks noGrp="1" noChangeArrowheads="1"/>
          </p:cNvSpPr>
          <p:nvPr>
            <p:ph type="title"/>
          </p:nvPr>
        </p:nvSpPr>
        <p:spPr bwMode="auto">
          <a:xfrm>
            <a:off x="457200" y="457200"/>
            <a:ext cx="8229600" cy="6060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9" name="Rectangle 3"/>
          <p:cNvSpPr>
            <a:spLocks noGrp="1" noChangeArrowheads="1"/>
          </p:cNvSpPr>
          <p:nvPr>
            <p:ph type="body" idx="1"/>
          </p:nvPr>
        </p:nvSpPr>
        <p:spPr bwMode="auto">
          <a:xfrm>
            <a:off x="457200" y="1143000"/>
            <a:ext cx="8229600" cy="34004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4683919"/>
            <a:ext cx="2133600" cy="3571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5F5F5F"/>
                </a:solidFill>
                <a:cs typeface="Geneva" charset="0"/>
              </a:defRPr>
            </a:lvl1pPr>
          </a:lstStyle>
          <a:p>
            <a:pPr>
              <a:defRPr/>
            </a:pPr>
            <a:fld id="{94F06B10-230A-2842-997C-D8605B527737}" type="slidenum">
              <a:rPr lang="en-US"/>
              <a:pPr>
                <a:defRPr/>
              </a:pPr>
              <a:t>‹#›</a:t>
            </a:fld>
            <a:endParaRPr lang="en-US"/>
          </a:p>
        </p:txBody>
      </p:sp>
      <p:sp>
        <p:nvSpPr>
          <p:cNvPr id="2" name="Text Box 9"/>
          <p:cNvSpPr txBox="1">
            <a:spLocks noChangeArrowheads="1"/>
          </p:cNvSpPr>
          <p:nvPr/>
        </p:nvSpPr>
        <p:spPr bwMode="auto">
          <a:xfrm>
            <a:off x="457200" y="4683919"/>
            <a:ext cx="2286000"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eaLnBrk="1" hangingPunct="1">
              <a:spcBef>
                <a:spcPct val="50000"/>
              </a:spcBef>
              <a:defRPr/>
            </a:pPr>
            <a:r>
              <a:rPr lang="en-US" sz="1400">
                <a:solidFill>
                  <a:srgbClr val="5F5F5F"/>
                </a:solidFill>
              </a:rPr>
              <a:t>LMS Transition to Canvas</a:t>
            </a:r>
          </a:p>
        </p:txBody>
      </p:sp>
      <p:sp>
        <p:nvSpPr>
          <p:cNvPr id="1031" name="Text Box 10"/>
          <p:cNvSpPr txBox="1">
            <a:spLocks noChangeArrowheads="1"/>
          </p:cNvSpPr>
          <p:nvPr/>
        </p:nvSpPr>
        <p:spPr bwMode="auto">
          <a:xfrm>
            <a:off x="4876800" y="73819"/>
            <a:ext cx="41910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Geneva" charset="0"/>
                <a:cs typeface="Geneva" charset="0"/>
              </a:defRPr>
            </a:lvl1pPr>
            <a:lvl2pPr marL="742950" indent="-285750" eaLnBrk="0" hangingPunct="0">
              <a:defRPr sz="2400">
                <a:solidFill>
                  <a:schemeClr val="tx1"/>
                </a:solidFill>
                <a:latin typeface="Arial" charset="0"/>
                <a:ea typeface="Geneva" charset="0"/>
              </a:defRPr>
            </a:lvl2pPr>
            <a:lvl3pPr marL="1143000" indent="-228600" eaLnBrk="0" hangingPunct="0">
              <a:defRPr sz="2400">
                <a:solidFill>
                  <a:schemeClr val="tx1"/>
                </a:solidFill>
                <a:latin typeface="Arial" charset="0"/>
                <a:ea typeface="Geneva" charset="0"/>
              </a:defRPr>
            </a:lvl3pPr>
            <a:lvl4pPr marL="1600200" indent="-228600" eaLnBrk="0" hangingPunct="0">
              <a:defRPr sz="2400">
                <a:solidFill>
                  <a:schemeClr val="tx1"/>
                </a:solidFill>
                <a:latin typeface="Arial" charset="0"/>
                <a:ea typeface="Geneva" charset="0"/>
              </a:defRPr>
            </a:lvl4pPr>
            <a:lvl5pPr marL="2057400" indent="-228600" eaLnBrk="0" hangingPunct="0">
              <a:defRPr sz="2400">
                <a:solidFill>
                  <a:schemeClr val="tx1"/>
                </a:solidFill>
                <a:latin typeface="Arial" charset="0"/>
                <a:ea typeface="Geneva" charset="0"/>
              </a:defRPr>
            </a:lvl5pPr>
            <a:lvl6pPr marL="2514600" indent="-228600" eaLnBrk="0" fontAlgn="base" hangingPunct="0">
              <a:spcBef>
                <a:spcPct val="0"/>
              </a:spcBef>
              <a:spcAft>
                <a:spcPct val="0"/>
              </a:spcAft>
              <a:defRPr sz="2400">
                <a:solidFill>
                  <a:schemeClr val="tx1"/>
                </a:solidFill>
                <a:latin typeface="Arial" charset="0"/>
                <a:ea typeface="Geneva" charset="0"/>
              </a:defRPr>
            </a:lvl6pPr>
            <a:lvl7pPr marL="2971800" indent="-228600" eaLnBrk="0" fontAlgn="base" hangingPunct="0">
              <a:spcBef>
                <a:spcPct val="0"/>
              </a:spcBef>
              <a:spcAft>
                <a:spcPct val="0"/>
              </a:spcAft>
              <a:defRPr sz="2400">
                <a:solidFill>
                  <a:schemeClr val="tx1"/>
                </a:solidFill>
                <a:latin typeface="Arial" charset="0"/>
                <a:ea typeface="Geneva" charset="0"/>
              </a:defRPr>
            </a:lvl7pPr>
            <a:lvl8pPr marL="3429000" indent="-228600" eaLnBrk="0" fontAlgn="base" hangingPunct="0">
              <a:spcBef>
                <a:spcPct val="0"/>
              </a:spcBef>
              <a:spcAft>
                <a:spcPct val="0"/>
              </a:spcAft>
              <a:defRPr sz="2400">
                <a:solidFill>
                  <a:schemeClr val="tx1"/>
                </a:solidFill>
                <a:latin typeface="Arial" charset="0"/>
                <a:ea typeface="Geneva" charset="0"/>
              </a:defRPr>
            </a:lvl8pPr>
            <a:lvl9pPr marL="3886200" indent="-228600" eaLnBrk="0" fontAlgn="base" hangingPunct="0">
              <a:spcBef>
                <a:spcPct val="0"/>
              </a:spcBef>
              <a:spcAft>
                <a:spcPct val="0"/>
              </a:spcAft>
              <a:defRPr sz="2400">
                <a:solidFill>
                  <a:schemeClr val="tx1"/>
                </a:solidFill>
                <a:latin typeface="Arial" charset="0"/>
                <a:ea typeface="Geneva" charset="0"/>
              </a:defRPr>
            </a:lvl9pPr>
          </a:lstStyle>
          <a:p>
            <a:pPr algn="r" eaLnBrk="1" hangingPunct="1">
              <a:spcBef>
                <a:spcPct val="50000"/>
              </a:spcBef>
              <a:defRPr/>
            </a:pPr>
            <a:endParaRPr lang="en-US" sz="2000">
              <a:solidFill>
                <a:schemeClr val="bg1"/>
              </a:solidFill>
            </a:endParaRPr>
          </a:p>
        </p:txBody>
      </p:sp>
      <p:cxnSp>
        <p:nvCxnSpPr>
          <p:cNvPr id="5" name="Straight Connector 4"/>
          <p:cNvCxnSpPr/>
          <p:nvPr/>
        </p:nvCxnSpPr>
        <p:spPr>
          <a:xfrm>
            <a:off x="0" y="419100"/>
            <a:ext cx="9144000" cy="4763"/>
          </a:xfrm>
          <a:prstGeom prst="line">
            <a:avLst/>
          </a:prstGeom>
          <a:ln w="3175" cmpd="sng">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pic>
        <p:nvPicPr>
          <p:cNvPr id="6" name="Picture 5"/>
          <p:cNvPicPr>
            <a:picLocks noChangeAspect="1"/>
          </p:cNvPicPr>
          <p:nvPr/>
        </p:nvPicPr>
        <p:blipFill>
          <a:blip r:embed="rId13" cstate="email">
            <a:extLst>
              <a:ext uri="{28A0092B-C50C-407E-A947-70E740481C1C}">
                <a14:useLocalDpi xmlns:a14="http://schemas.microsoft.com/office/drawing/2010/main" val="0"/>
              </a:ext>
            </a:extLst>
          </a:blip>
          <a:stretch>
            <a:fillRect/>
          </a:stretch>
        </p:blipFill>
        <p:spPr>
          <a:xfrm>
            <a:off x="98032" y="68302"/>
            <a:ext cx="1196731" cy="323850"/>
          </a:xfrm>
          <a:prstGeom prst="rect">
            <a:avLst/>
          </a:prstGeom>
        </p:spPr>
      </p:pic>
    </p:spTree>
  </p:cSld>
  <p:clrMap bg1="lt1" tx1="dk1" bg2="lt2" tx2="dk2" accent1="accent1" accent2="accent2" accent3="accent3" accent4="accent4" accent5="accent5" accent6="accent6" hlink="hlink" folHlink="folHlink"/>
  <p:sldLayoutIdLst>
    <p:sldLayoutId id="2147483731"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hf hdr="0" ftr="0" dt="0"/>
  <p:txStyles>
    <p:titleStyle>
      <a:lvl1pPr algn="l" rtl="0" eaLnBrk="1" fontAlgn="base" hangingPunct="1">
        <a:spcBef>
          <a:spcPct val="0"/>
        </a:spcBef>
        <a:spcAft>
          <a:spcPct val="0"/>
        </a:spcAft>
        <a:defRPr sz="3000">
          <a:solidFill>
            <a:schemeClr val="tx2"/>
          </a:solidFill>
          <a:latin typeface="+mj-lt"/>
          <a:ea typeface="ヒラギノ角ゴ Pro W3" charset="0"/>
          <a:cs typeface="Geneva" charset="0"/>
        </a:defRPr>
      </a:lvl1pPr>
      <a:lvl2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2pPr>
      <a:lvl3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3pPr>
      <a:lvl4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4pPr>
      <a:lvl5pPr algn="l" rtl="0" eaLnBrk="1" fontAlgn="base" hangingPunct="1">
        <a:spcBef>
          <a:spcPct val="0"/>
        </a:spcBef>
        <a:spcAft>
          <a:spcPct val="0"/>
        </a:spcAft>
        <a:defRPr sz="3000">
          <a:solidFill>
            <a:schemeClr val="tx2"/>
          </a:solidFill>
          <a:latin typeface="Arial" charset="0"/>
          <a:ea typeface="ヒラギノ角ゴ Pro W3" charset="0"/>
          <a:cs typeface="Geneva" charset="0"/>
        </a:defRPr>
      </a:lvl5pPr>
      <a:lvl6pPr marL="457200" algn="l" rtl="0" eaLnBrk="1" fontAlgn="base" hangingPunct="1">
        <a:spcBef>
          <a:spcPct val="0"/>
        </a:spcBef>
        <a:spcAft>
          <a:spcPct val="0"/>
        </a:spcAft>
        <a:defRPr sz="3000">
          <a:solidFill>
            <a:schemeClr val="tx2"/>
          </a:solidFill>
          <a:latin typeface="Arial" charset="0"/>
        </a:defRPr>
      </a:lvl6pPr>
      <a:lvl7pPr marL="914400" algn="l" rtl="0" eaLnBrk="1" fontAlgn="base" hangingPunct="1">
        <a:spcBef>
          <a:spcPct val="0"/>
        </a:spcBef>
        <a:spcAft>
          <a:spcPct val="0"/>
        </a:spcAft>
        <a:defRPr sz="3000">
          <a:solidFill>
            <a:schemeClr val="tx2"/>
          </a:solidFill>
          <a:latin typeface="Arial" charset="0"/>
        </a:defRPr>
      </a:lvl7pPr>
      <a:lvl8pPr marL="1371600" algn="l" rtl="0" eaLnBrk="1" fontAlgn="base" hangingPunct="1">
        <a:spcBef>
          <a:spcPct val="0"/>
        </a:spcBef>
        <a:spcAft>
          <a:spcPct val="0"/>
        </a:spcAft>
        <a:defRPr sz="3000">
          <a:solidFill>
            <a:schemeClr val="tx2"/>
          </a:solidFill>
          <a:latin typeface="Arial" charset="0"/>
        </a:defRPr>
      </a:lvl8pPr>
      <a:lvl9pPr marL="1828800" algn="l" rtl="0" eaLnBrk="1" fontAlgn="base" hangingPunct="1">
        <a:spcBef>
          <a:spcPct val="0"/>
        </a:spcBef>
        <a:spcAft>
          <a:spcPct val="0"/>
        </a:spcAft>
        <a:defRPr sz="3000">
          <a:solidFill>
            <a:schemeClr val="tx2"/>
          </a:solidFill>
          <a:latin typeface="Arial" charset="0"/>
        </a:defRPr>
      </a:lvl9pPr>
    </p:titleStyle>
    <p:bodyStyle>
      <a:lvl1pPr marL="342900" indent="-342900" algn="l" rtl="0" eaLnBrk="1" fontAlgn="base" hangingPunct="1">
        <a:spcBef>
          <a:spcPct val="20000"/>
        </a:spcBef>
        <a:spcAft>
          <a:spcPct val="0"/>
        </a:spcAft>
        <a:buChar char="•"/>
        <a:defRPr sz="2200">
          <a:solidFill>
            <a:schemeClr val="tx2"/>
          </a:solidFill>
          <a:latin typeface="+mn-lt"/>
          <a:ea typeface="ヒラギノ角ゴ Pro W3" charset="0"/>
          <a:cs typeface="Geneva" charset="0"/>
        </a:defRPr>
      </a:lvl1pPr>
      <a:lvl2pPr marL="742950" indent="-285750" algn="l" rtl="0" eaLnBrk="1" fontAlgn="base" hangingPunct="1">
        <a:spcBef>
          <a:spcPct val="20000"/>
        </a:spcBef>
        <a:spcAft>
          <a:spcPct val="0"/>
        </a:spcAft>
        <a:buChar char="–"/>
        <a:defRPr>
          <a:solidFill>
            <a:schemeClr val="tx2"/>
          </a:solidFill>
          <a:latin typeface="+mn-lt"/>
          <a:ea typeface="Geneva" charset="0"/>
          <a:cs typeface="Geneva" charset="0"/>
        </a:defRPr>
      </a:lvl2pPr>
      <a:lvl3pPr marL="1143000" indent="-228600" algn="l" rtl="0" eaLnBrk="1" fontAlgn="base" hangingPunct="1">
        <a:spcBef>
          <a:spcPct val="20000"/>
        </a:spcBef>
        <a:spcAft>
          <a:spcPct val="0"/>
        </a:spcAft>
        <a:buChar char="•"/>
        <a:defRPr sz="1600">
          <a:solidFill>
            <a:schemeClr val="tx2"/>
          </a:solidFill>
          <a:latin typeface="+mn-lt"/>
          <a:ea typeface="Geneva" charset="0"/>
          <a:cs typeface="Geneva" charset="0"/>
        </a:defRPr>
      </a:lvl3pPr>
      <a:lvl4pPr marL="16002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4pPr>
      <a:lvl5pPr marL="2057400" indent="-228600" algn="l" rtl="0" eaLnBrk="1" fontAlgn="base" hangingPunct="1">
        <a:spcBef>
          <a:spcPct val="20000"/>
        </a:spcBef>
        <a:spcAft>
          <a:spcPct val="0"/>
        </a:spcAft>
        <a:buChar char="»"/>
        <a:defRPr sz="1400">
          <a:solidFill>
            <a:schemeClr val="tx2"/>
          </a:solidFill>
          <a:latin typeface="+mn-lt"/>
          <a:ea typeface="Geneva" charset="0"/>
          <a:cs typeface="Geneva" charset="0"/>
        </a:defRPr>
      </a:lvl5pPr>
      <a:lvl6pPr marL="2514600" indent="-228600" algn="l" rtl="0" eaLnBrk="1" fontAlgn="base" hangingPunct="1">
        <a:spcBef>
          <a:spcPct val="20000"/>
        </a:spcBef>
        <a:spcAft>
          <a:spcPct val="0"/>
        </a:spcAft>
        <a:buChar char="»"/>
        <a:defRPr sz="1400">
          <a:solidFill>
            <a:srgbClr val="5F5F5F"/>
          </a:solidFill>
          <a:latin typeface="+mn-lt"/>
        </a:defRPr>
      </a:lvl6pPr>
      <a:lvl7pPr marL="2971800" indent="-228600" algn="l" rtl="0" eaLnBrk="1" fontAlgn="base" hangingPunct="1">
        <a:spcBef>
          <a:spcPct val="20000"/>
        </a:spcBef>
        <a:spcAft>
          <a:spcPct val="0"/>
        </a:spcAft>
        <a:buChar char="»"/>
        <a:defRPr sz="1400">
          <a:solidFill>
            <a:srgbClr val="5F5F5F"/>
          </a:solidFill>
          <a:latin typeface="+mn-lt"/>
        </a:defRPr>
      </a:lvl7pPr>
      <a:lvl8pPr marL="3429000" indent="-228600" algn="l" rtl="0" eaLnBrk="1" fontAlgn="base" hangingPunct="1">
        <a:spcBef>
          <a:spcPct val="20000"/>
        </a:spcBef>
        <a:spcAft>
          <a:spcPct val="0"/>
        </a:spcAft>
        <a:buChar char="»"/>
        <a:defRPr sz="1400">
          <a:solidFill>
            <a:srgbClr val="5F5F5F"/>
          </a:solidFill>
          <a:latin typeface="+mn-lt"/>
        </a:defRPr>
      </a:lvl8pPr>
      <a:lvl9pPr marL="3886200" indent="-228600" algn="l" rtl="0" eaLnBrk="1" fontAlgn="base" hangingPunct="1">
        <a:spcBef>
          <a:spcPct val="20000"/>
        </a:spcBef>
        <a:spcAft>
          <a:spcPct val="0"/>
        </a:spcAft>
        <a:buChar char="»"/>
        <a:defRPr sz="1400">
          <a:solidFill>
            <a:srgbClr val="5F5F5F"/>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ctrTitle"/>
          </p:nvPr>
        </p:nvSpPr>
        <p:spPr/>
        <p:txBody>
          <a:bodyPr/>
          <a:lstStyle/>
          <a:p>
            <a:pPr eaLnBrk="1" hangingPunct="1"/>
            <a:r>
              <a:rPr lang="en-US">
                <a:latin typeface="Arial" charset="0"/>
              </a:rPr>
              <a:t>Learning Management Systems</a:t>
            </a:r>
          </a:p>
        </p:txBody>
      </p:sp>
      <p:sp>
        <p:nvSpPr>
          <p:cNvPr id="13314" name="Rectangle 3"/>
          <p:cNvSpPr>
            <a:spLocks noGrp="1" noChangeArrowheads="1"/>
          </p:cNvSpPr>
          <p:nvPr>
            <p:ph type="subTitle" idx="1"/>
          </p:nvPr>
        </p:nvSpPr>
        <p:spPr/>
        <p:txBody>
          <a:bodyPr/>
          <a:lstStyle/>
          <a:p>
            <a:pPr eaLnBrk="1" hangingPunct="1"/>
            <a:r>
              <a:rPr lang="en-US">
                <a:latin typeface="Arial" charset="0"/>
              </a:rPr>
              <a:t>Transition to Canvas</a:t>
            </a:r>
          </a:p>
          <a:p>
            <a:pPr eaLnBrk="1" hangingPunct="1"/>
            <a:r>
              <a:rPr lang="en-US">
                <a:latin typeface="Arial" charset="0"/>
              </a:rPr>
              <a:t>Steering Committee </a:t>
            </a:r>
          </a:p>
          <a:p>
            <a:pPr eaLnBrk="1" hangingPunct="1"/>
            <a:r>
              <a:rPr lang="en-US">
                <a:latin typeface="Arial" charset="0"/>
              </a:rPr>
              <a:t>May 13,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 Support – Working Group</a:t>
            </a:r>
          </a:p>
        </p:txBody>
      </p:sp>
      <p:sp>
        <p:nvSpPr>
          <p:cNvPr id="4" name="Content Placeholder 3"/>
          <p:cNvSpPr>
            <a:spLocks noGrp="1"/>
          </p:cNvSpPr>
          <p:nvPr>
            <p:ph idx="1"/>
          </p:nvPr>
        </p:nvSpPr>
        <p:spPr/>
        <p:txBody>
          <a:bodyPr/>
          <a:lstStyle/>
          <a:p>
            <a:r>
              <a:rPr lang="en-US" sz="1800"/>
              <a:t>Existing LMS and OIT Support teams convened to discuss current state of support</a:t>
            </a:r>
          </a:p>
          <a:p>
            <a:pPr lvl="1"/>
            <a:r>
              <a:rPr lang="en-US"/>
              <a:t>Multiple support teams, processes, contact points and service levels</a:t>
            </a:r>
          </a:p>
          <a:p>
            <a:pPr lvl="1"/>
            <a:r>
              <a:rPr lang="en-US"/>
              <a:t>Recent incidents uncovered required improvements in processes, tools and coordination</a:t>
            </a:r>
          </a:p>
          <a:p>
            <a:r>
              <a:rPr lang="en-US" sz="1800"/>
              <a:t>Identified Critical Success Factors (Migration and Final State)</a:t>
            </a:r>
          </a:p>
          <a:p>
            <a:pPr lvl="1"/>
            <a:r>
              <a:rPr lang="en-US" sz="1400"/>
              <a:t>A single point of contact for all LMS incidents and support calls</a:t>
            </a:r>
          </a:p>
          <a:p>
            <a:pPr lvl="1"/>
            <a:r>
              <a:rPr lang="en-US" sz="1400"/>
              <a:t>Improve internal coordination between support groups</a:t>
            </a:r>
          </a:p>
          <a:p>
            <a:pPr lvl="1"/>
            <a:r>
              <a:rPr lang="en-US" sz="1400"/>
              <a:t>Establish and share knowledge between support groups and end-users</a:t>
            </a:r>
          </a:p>
          <a:p>
            <a:pPr lvl="1"/>
            <a:r>
              <a:rPr lang="en-US" sz="1400"/>
              <a:t>Improve communications to faculty and end-users for outages, changes and other notifications</a:t>
            </a:r>
          </a:p>
          <a:p>
            <a:pPr lvl="1"/>
            <a:r>
              <a:rPr lang="en-US" sz="1400"/>
              <a:t>Migrate and position support to leverage Rutgers IT Service Management initiatives</a:t>
            </a:r>
          </a:p>
          <a:p>
            <a:pPr lvl="1"/>
            <a:endParaRPr lang="en-US" sz="1400"/>
          </a:p>
          <a:p>
            <a:pPr lvl="1"/>
            <a:endParaRPr lang="en-US" sz="1400"/>
          </a:p>
          <a:p>
            <a:pPr lvl="1"/>
            <a:endParaRPr lang="en-US"/>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10</a:t>
            </a:fld>
            <a:endParaRPr lang="en-US"/>
          </a:p>
        </p:txBody>
      </p:sp>
    </p:spTree>
    <p:extLst>
      <p:ext uri="{BB962C8B-B14F-4D97-AF65-F5344CB8AC3E}">
        <p14:creationId xmlns:p14="http://schemas.microsoft.com/office/powerpoint/2010/main" val="11075486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50E5E-6012-4572-BCB6-77FD13F6FED3}"/>
              </a:ext>
            </a:extLst>
          </p:cNvPr>
          <p:cNvSpPr>
            <a:spLocks noGrp="1"/>
          </p:cNvSpPr>
          <p:nvPr>
            <p:ph type="title"/>
          </p:nvPr>
        </p:nvSpPr>
        <p:spPr/>
        <p:txBody>
          <a:bodyPr/>
          <a:lstStyle/>
          <a:p>
            <a:r>
              <a:rPr lang="en-US"/>
              <a:t>Data Retention/Content Archive</a:t>
            </a:r>
          </a:p>
        </p:txBody>
      </p:sp>
      <p:sp>
        <p:nvSpPr>
          <p:cNvPr id="3" name="Content Placeholder 2">
            <a:extLst>
              <a:ext uri="{FF2B5EF4-FFF2-40B4-BE49-F238E27FC236}">
                <a16:creationId xmlns:a16="http://schemas.microsoft.com/office/drawing/2014/main" id="{4048590B-CD18-4341-8553-1F13CC76A36C}"/>
              </a:ext>
            </a:extLst>
          </p:cNvPr>
          <p:cNvSpPr>
            <a:spLocks noGrp="1"/>
          </p:cNvSpPr>
          <p:nvPr>
            <p:ph idx="1"/>
          </p:nvPr>
        </p:nvSpPr>
        <p:spPr/>
        <p:txBody>
          <a:bodyPr/>
          <a:lstStyle/>
          <a:p>
            <a:r>
              <a:rPr lang="en-US" dirty="0"/>
              <a:t>University Policy to archive course content and student interaction data for a period after course completion; retention period varies across the university</a:t>
            </a:r>
          </a:p>
          <a:p>
            <a:r>
              <a:rPr lang="en-US" dirty="0"/>
              <a:t>Accreditation audits require access to courses and student learning experience</a:t>
            </a:r>
          </a:p>
          <a:p>
            <a:r>
              <a:rPr lang="en-US" dirty="0"/>
              <a:t>Evidence for a response to student grade disputes or changes</a:t>
            </a:r>
          </a:p>
          <a:p>
            <a:r>
              <a:rPr lang="en-US" dirty="0"/>
              <a:t>Courses are sometimes not taught for a few years, so content needs to be available when required</a:t>
            </a:r>
          </a:p>
        </p:txBody>
      </p:sp>
      <p:sp>
        <p:nvSpPr>
          <p:cNvPr id="4" name="Slide Number Placeholder 3">
            <a:extLst>
              <a:ext uri="{FF2B5EF4-FFF2-40B4-BE49-F238E27FC236}">
                <a16:creationId xmlns:a16="http://schemas.microsoft.com/office/drawing/2014/main" id="{52DB73B6-1863-4CC1-82DC-ECEDFB1C7AEC}"/>
              </a:ext>
            </a:extLst>
          </p:cNvPr>
          <p:cNvSpPr>
            <a:spLocks noGrp="1"/>
          </p:cNvSpPr>
          <p:nvPr>
            <p:ph type="sldNum" sz="quarter" idx="10"/>
          </p:nvPr>
        </p:nvSpPr>
        <p:spPr/>
        <p:txBody>
          <a:bodyPr/>
          <a:lstStyle/>
          <a:p>
            <a:pPr>
              <a:defRPr/>
            </a:pPr>
            <a:fld id="{45488343-B159-074D-B355-B61FD1A20D53}" type="slidenum">
              <a:rPr lang="en-US"/>
              <a:pPr>
                <a:defRPr/>
              </a:pPr>
              <a:t>11</a:t>
            </a:fld>
            <a:endParaRPr lang="en-US"/>
          </a:p>
        </p:txBody>
      </p:sp>
    </p:spTree>
    <p:extLst>
      <p:ext uri="{BB962C8B-B14F-4D97-AF65-F5344CB8AC3E}">
        <p14:creationId xmlns:p14="http://schemas.microsoft.com/office/powerpoint/2010/main" val="3603029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D7C9B-06D4-4182-95EC-3725E5B74EE8}"/>
              </a:ext>
            </a:extLst>
          </p:cNvPr>
          <p:cNvSpPr>
            <a:spLocks noGrp="1"/>
          </p:cNvSpPr>
          <p:nvPr>
            <p:ph type="title"/>
          </p:nvPr>
        </p:nvSpPr>
        <p:spPr/>
        <p:txBody>
          <a:bodyPr/>
          <a:lstStyle/>
          <a:p>
            <a:r>
              <a:rPr lang="en-US" err="1"/>
              <a:t>Unizin</a:t>
            </a:r>
            <a:r>
              <a:rPr lang="en-US"/>
              <a:t> Summit</a:t>
            </a:r>
          </a:p>
        </p:txBody>
      </p:sp>
      <p:sp>
        <p:nvSpPr>
          <p:cNvPr id="3" name="Content Placeholder 2">
            <a:extLst>
              <a:ext uri="{FF2B5EF4-FFF2-40B4-BE49-F238E27FC236}">
                <a16:creationId xmlns:a16="http://schemas.microsoft.com/office/drawing/2014/main" id="{046BAD81-20BD-4B0E-9993-1557896BED05}"/>
              </a:ext>
            </a:extLst>
          </p:cNvPr>
          <p:cNvSpPr>
            <a:spLocks noGrp="1"/>
          </p:cNvSpPr>
          <p:nvPr>
            <p:ph idx="1"/>
          </p:nvPr>
        </p:nvSpPr>
        <p:spPr>
          <a:xfrm>
            <a:off x="457200" y="1143000"/>
            <a:ext cx="6254318" cy="3400425"/>
          </a:xfrm>
        </p:spPr>
        <p:txBody>
          <a:bodyPr/>
          <a:lstStyle/>
          <a:p>
            <a:pPr>
              <a:buFont typeface="Arial"/>
              <a:buChar char="•"/>
            </a:pPr>
            <a:r>
              <a:rPr lang="en-US" sz="2000"/>
              <a:t>Consortium working groups and committees</a:t>
            </a:r>
          </a:p>
          <a:p>
            <a:pPr>
              <a:buFont typeface="Arial"/>
              <a:buChar char="•"/>
            </a:pPr>
            <a:r>
              <a:rPr lang="en-US" sz="2000" err="1">
                <a:cs typeface="Arial"/>
              </a:rPr>
              <a:t>Unizin</a:t>
            </a:r>
            <a:r>
              <a:rPr lang="en-US" sz="2000">
                <a:cs typeface="Arial"/>
              </a:rPr>
              <a:t> learning technologies</a:t>
            </a:r>
          </a:p>
          <a:p>
            <a:pPr>
              <a:buFont typeface="Arial"/>
            </a:pPr>
            <a:r>
              <a:rPr lang="en-US" sz="2000">
                <a:cs typeface="Arial"/>
              </a:rPr>
              <a:t>Canvas roadmap</a:t>
            </a:r>
          </a:p>
          <a:p>
            <a:pPr>
              <a:buFont typeface="Arial"/>
            </a:pPr>
            <a:r>
              <a:rPr lang="en-US" sz="2000">
                <a:cs typeface="Arial"/>
              </a:rPr>
              <a:t>Learning analytics (UDP)</a:t>
            </a:r>
          </a:p>
          <a:p>
            <a:pPr>
              <a:buFont typeface="Arial"/>
            </a:pPr>
            <a:r>
              <a:rPr lang="en-US" sz="2000">
                <a:cs typeface="Arial"/>
              </a:rPr>
              <a:t>Transition to Canvas</a:t>
            </a:r>
          </a:p>
          <a:p>
            <a:pPr lvl="1">
              <a:buFont typeface="Arial"/>
              <a:buChar char="–"/>
            </a:pPr>
            <a:r>
              <a:rPr lang="en-US" sz="1600">
                <a:cs typeface="Arial"/>
              </a:rPr>
              <a:t>Discussions with Michigan, Minnesota, and Indiana</a:t>
            </a:r>
          </a:p>
          <a:p>
            <a:pPr lvl="1">
              <a:buFont typeface="Arial"/>
            </a:pPr>
            <a:r>
              <a:rPr lang="en-US" sz="1600">
                <a:cs typeface="Arial"/>
              </a:rPr>
              <a:t>Discussion with Instructure regarding migration tool </a:t>
            </a:r>
          </a:p>
          <a:p>
            <a:pPr lvl="1">
              <a:buFont typeface="Arial"/>
              <a:buChar char="–"/>
            </a:pPr>
            <a:r>
              <a:rPr lang="en-US" sz="1600">
                <a:cs typeface="Arial"/>
              </a:rPr>
              <a:t>Gaining faculty buy-in</a:t>
            </a:r>
          </a:p>
          <a:p>
            <a:pPr lvl="1">
              <a:buFont typeface="Arial"/>
              <a:buChar char="–"/>
            </a:pPr>
            <a:endParaRPr lang="en-US" sz="1400">
              <a:cs typeface="Arial"/>
            </a:endParaRPr>
          </a:p>
          <a:p>
            <a:pPr>
              <a:buFont typeface="Arial"/>
            </a:pPr>
            <a:endParaRPr lang="en-US" sz="1800">
              <a:cs typeface="Arial"/>
            </a:endParaRPr>
          </a:p>
          <a:p>
            <a:endParaRPr lang="en-US">
              <a:cs typeface="Arial"/>
            </a:endParaRPr>
          </a:p>
        </p:txBody>
      </p:sp>
      <p:sp>
        <p:nvSpPr>
          <p:cNvPr id="4" name="Slide Number Placeholder 3">
            <a:extLst>
              <a:ext uri="{FF2B5EF4-FFF2-40B4-BE49-F238E27FC236}">
                <a16:creationId xmlns:a16="http://schemas.microsoft.com/office/drawing/2014/main" id="{0E19C769-C502-4B4E-A272-29DD030C76F0}"/>
              </a:ext>
            </a:extLst>
          </p:cNvPr>
          <p:cNvSpPr>
            <a:spLocks noGrp="1"/>
          </p:cNvSpPr>
          <p:nvPr>
            <p:ph type="sldNum" sz="quarter" idx="10"/>
          </p:nvPr>
        </p:nvSpPr>
        <p:spPr/>
        <p:txBody>
          <a:bodyPr/>
          <a:lstStyle/>
          <a:p>
            <a:pPr>
              <a:defRPr/>
            </a:pPr>
            <a:fld id="{45488343-B159-074D-B355-B61FD1A20D53}" type="slidenum">
              <a:rPr lang="en-US"/>
              <a:pPr>
                <a:defRPr/>
              </a:pPr>
              <a:t>12</a:t>
            </a:fld>
            <a:endParaRPr lang="en-US"/>
          </a:p>
        </p:txBody>
      </p:sp>
      <p:pic>
        <p:nvPicPr>
          <p:cNvPr id="5" name="Picture 5" descr="A picture containing weapon, brass knucks&#10;&#10;Description generated with very high confidence">
            <a:extLst>
              <a:ext uri="{FF2B5EF4-FFF2-40B4-BE49-F238E27FC236}">
                <a16:creationId xmlns:a16="http://schemas.microsoft.com/office/drawing/2014/main" id="{6D22A999-9323-4699-87A6-04912655EDBD}"/>
              </a:ext>
            </a:extLst>
          </p:cNvPr>
          <p:cNvPicPr>
            <a:picLocks noChangeAspect="1"/>
          </p:cNvPicPr>
          <p:nvPr/>
        </p:nvPicPr>
        <p:blipFill>
          <a:blip r:embed="rId2"/>
          <a:stretch>
            <a:fillRect/>
          </a:stretch>
        </p:blipFill>
        <p:spPr>
          <a:xfrm>
            <a:off x="6853608" y="1143740"/>
            <a:ext cx="1762125" cy="1790700"/>
          </a:xfrm>
          <a:prstGeom prst="rect">
            <a:avLst/>
          </a:prstGeom>
        </p:spPr>
      </p:pic>
    </p:spTree>
    <p:extLst>
      <p:ext uri="{BB962C8B-B14F-4D97-AF65-F5344CB8AC3E}">
        <p14:creationId xmlns:p14="http://schemas.microsoft.com/office/powerpoint/2010/main" val="4257898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A1293B-DBB8-45C5-9424-24C72955FF16}"/>
              </a:ext>
            </a:extLst>
          </p:cNvPr>
          <p:cNvSpPr>
            <a:spLocks noGrp="1"/>
          </p:cNvSpPr>
          <p:nvPr>
            <p:ph type="title"/>
          </p:nvPr>
        </p:nvSpPr>
        <p:spPr/>
        <p:txBody>
          <a:bodyPr/>
          <a:lstStyle/>
          <a:p>
            <a:r>
              <a:rPr lang="en-US"/>
              <a:t>Canvas Transition Site Update</a:t>
            </a:r>
          </a:p>
        </p:txBody>
      </p:sp>
      <p:sp>
        <p:nvSpPr>
          <p:cNvPr id="3" name="Content Placeholder 2">
            <a:extLst>
              <a:ext uri="{FF2B5EF4-FFF2-40B4-BE49-F238E27FC236}">
                <a16:creationId xmlns:a16="http://schemas.microsoft.com/office/drawing/2014/main" id="{737D5A4A-68B7-430F-8FF8-FBE00C35D1FC}"/>
              </a:ext>
            </a:extLst>
          </p:cNvPr>
          <p:cNvSpPr>
            <a:spLocks noGrp="1"/>
          </p:cNvSpPr>
          <p:nvPr>
            <p:ph idx="1"/>
          </p:nvPr>
        </p:nvSpPr>
        <p:spPr/>
        <p:txBody>
          <a:bodyPr/>
          <a:lstStyle/>
          <a:p>
            <a:r>
              <a:rPr lang="en-US" sz="1600" dirty="0">
                <a:ea typeface="+mn-lt"/>
                <a:cs typeface="+mn-lt"/>
              </a:rPr>
              <a:t>Steering Committee Page</a:t>
            </a:r>
            <a:endParaRPr lang="en-US" sz="1600" dirty="0"/>
          </a:p>
          <a:p>
            <a:pPr lvl="1"/>
            <a:r>
              <a:rPr lang="en-US" sz="1400" dirty="0">
                <a:ea typeface="+mn-lt"/>
                <a:cs typeface="+mn-lt"/>
              </a:rPr>
              <a:t>Membership</a:t>
            </a:r>
            <a:endParaRPr lang="en-US" sz="1400"/>
          </a:p>
          <a:p>
            <a:pPr lvl="1"/>
            <a:r>
              <a:rPr lang="en-US" sz="1400" dirty="0">
                <a:ea typeface="+mn-lt"/>
                <a:cs typeface="+mn-lt"/>
              </a:rPr>
              <a:t>Meeting minutes/summaries/slide decks</a:t>
            </a:r>
          </a:p>
          <a:p>
            <a:pPr lvl="1"/>
            <a:r>
              <a:rPr lang="en-US" sz="1400" dirty="0">
                <a:ea typeface="+mn-lt"/>
                <a:cs typeface="+mn-lt"/>
              </a:rPr>
              <a:t>Question/feedback form </a:t>
            </a:r>
            <a:endParaRPr lang="en-US" sz="1400" dirty="0">
              <a:cs typeface="Arial"/>
            </a:endParaRPr>
          </a:p>
          <a:p>
            <a:r>
              <a:rPr lang="en-US" sz="1600" dirty="0">
                <a:ea typeface="+mn-lt"/>
                <a:cs typeface="+mn-lt"/>
              </a:rPr>
              <a:t>Working Groups Page</a:t>
            </a:r>
            <a:endParaRPr lang="en-US" sz="1600" dirty="0"/>
          </a:p>
          <a:p>
            <a:pPr lvl="1"/>
            <a:r>
              <a:rPr lang="en-US" sz="1400" dirty="0">
                <a:ea typeface="+mn-lt"/>
                <a:cs typeface="+mn-lt"/>
              </a:rPr>
              <a:t>Descriptions and anticipated deliverables</a:t>
            </a:r>
            <a:endParaRPr lang="en-US" sz="1400"/>
          </a:p>
          <a:p>
            <a:pPr lvl="1"/>
            <a:r>
              <a:rPr lang="en-US" sz="1400" dirty="0">
                <a:ea typeface="+mn-lt"/>
                <a:cs typeface="+mn-lt"/>
              </a:rPr>
              <a:t>Meeting minutes/summaries/slide decks</a:t>
            </a:r>
          </a:p>
          <a:p>
            <a:pPr lvl="1"/>
            <a:r>
              <a:rPr lang="en-US" sz="1400" dirty="0">
                <a:ea typeface="+mn-lt"/>
                <a:cs typeface="+mn-lt"/>
              </a:rPr>
              <a:t>Feedback form</a:t>
            </a:r>
            <a:endParaRPr lang="en-US" sz="1400" dirty="0">
              <a:cs typeface="Arial"/>
            </a:endParaRPr>
          </a:p>
          <a:p>
            <a:pPr lvl="1"/>
            <a:r>
              <a:rPr lang="en-US" sz="1400" dirty="0">
                <a:cs typeface="Arial"/>
              </a:rPr>
              <a:t>Get involved (participation request)</a:t>
            </a:r>
          </a:p>
          <a:p>
            <a:r>
              <a:rPr lang="en-US" sz="1600" dirty="0">
                <a:ea typeface="+mn-lt"/>
                <a:cs typeface="+mn-lt"/>
              </a:rPr>
              <a:t>Transition Progress</a:t>
            </a:r>
            <a:endParaRPr lang="en-US" sz="1600" dirty="0"/>
          </a:p>
          <a:p>
            <a:pPr lvl="1"/>
            <a:r>
              <a:rPr lang="en-US" sz="1400" dirty="0">
                <a:ea typeface="+mn-lt"/>
                <a:cs typeface="+mn-lt"/>
              </a:rPr>
              <a:t>Status reports</a:t>
            </a:r>
            <a:endParaRPr lang="en-US" sz="1400" dirty="0"/>
          </a:p>
          <a:p>
            <a:pPr lvl="1"/>
            <a:r>
              <a:rPr lang="en-US" sz="1400" dirty="0">
                <a:ea typeface="+mn-lt"/>
                <a:cs typeface="+mn-lt"/>
              </a:rPr>
              <a:t>Progress tracking &gt; Transition Dashboard</a:t>
            </a:r>
            <a:endParaRPr lang="en-US" sz="1400"/>
          </a:p>
          <a:p>
            <a:pPr lvl="1"/>
            <a:r>
              <a:rPr lang="en-US" sz="1400" dirty="0">
                <a:ea typeface="+mn-lt"/>
                <a:cs typeface="+mn-lt"/>
              </a:rPr>
              <a:t>Project timelines</a:t>
            </a:r>
            <a:endParaRPr lang="en-US" sz="1400" dirty="0"/>
          </a:p>
        </p:txBody>
      </p:sp>
      <p:sp>
        <p:nvSpPr>
          <p:cNvPr id="4" name="Slide Number Placeholder 3">
            <a:extLst>
              <a:ext uri="{FF2B5EF4-FFF2-40B4-BE49-F238E27FC236}">
                <a16:creationId xmlns:a16="http://schemas.microsoft.com/office/drawing/2014/main" id="{10684254-4963-40BE-82CA-C427A06C197B}"/>
              </a:ext>
            </a:extLst>
          </p:cNvPr>
          <p:cNvSpPr>
            <a:spLocks noGrp="1"/>
          </p:cNvSpPr>
          <p:nvPr>
            <p:ph type="sldNum" sz="quarter" idx="10"/>
          </p:nvPr>
        </p:nvSpPr>
        <p:spPr/>
        <p:txBody>
          <a:bodyPr/>
          <a:lstStyle/>
          <a:p>
            <a:pPr>
              <a:defRPr/>
            </a:pPr>
            <a:fld id="{45488343-B159-074D-B355-B61FD1A20D53}" type="slidenum">
              <a:rPr lang="en-US"/>
              <a:pPr>
                <a:defRPr/>
              </a:pPr>
              <a:t>13</a:t>
            </a:fld>
            <a:endParaRPr lang="en-US"/>
          </a:p>
        </p:txBody>
      </p:sp>
    </p:spTree>
    <p:extLst>
      <p:ext uri="{BB962C8B-B14F-4D97-AF65-F5344CB8AC3E}">
        <p14:creationId xmlns:p14="http://schemas.microsoft.com/office/powerpoint/2010/main" val="29198332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Next Steps</a:t>
            </a:r>
          </a:p>
        </p:txBody>
      </p:sp>
      <p:sp>
        <p:nvSpPr>
          <p:cNvPr id="3" name="Content Placeholder 2"/>
          <p:cNvSpPr>
            <a:spLocks noGrp="1"/>
          </p:cNvSpPr>
          <p:nvPr>
            <p:ph idx="1"/>
          </p:nvPr>
        </p:nvSpPr>
        <p:spPr/>
        <p:txBody>
          <a:bodyPr/>
          <a:lstStyle/>
          <a:p>
            <a:r>
              <a:rPr lang="en-US"/>
              <a:t>Complete preliminary inventory of existing LMS courses</a:t>
            </a:r>
          </a:p>
          <a:p>
            <a:r>
              <a:rPr lang="en-US"/>
              <a:t>Verify target completion dates for Moodle migration</a:t>
            </a:r>
          </a:p>
          <a:p>
            <a:r>
              <a:rPr lang="en-US"/>
              <a:t>Develop progress tracking system / status reporting</a:t>
            </a:r>
          </a:p>
          <a:p>
            <a:r>
              <a:rPr lang="en-US"/>
              <a:t>Preliminary planning meeting with Blackboard stakeholders</a:t>
            </a:r>
          </a:p>
          <a:p>
            <a:r>
              <a:rPr lang="en-US"/>
              <a:t>Continue to engage Instructure and vendors regarding Sakai migration tool/services</a:t>
            </a:r>
          </a:p>
          <a:p>
            <a:r>
              <a:rPr lang="en-US"/>
              <a:t>Develop data retention/content archive plans for each LMS</a:t>
            </a:r>
          </a:p>
          <a:p>
            <a:r>
              <a:rPr lang="en-US"/>
              <a:t>Provide University community with project update</a:t>
            </a:r>
          </a:p>
          <a:p>
            <a:r>
              <a:rPr lang="en-US"/>
              <a:t>Initiate discussion on course fee structure and funding model</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14</a:t>
            </a:fld>
            <a:endParaRPr lang="en-US"/>
          </a:p>
        </p:txBody>
      </p:sp>
    </p:spTree>
    <p:extLst>
      <p:ext uri="{BB962C8B-B14F-4D97-AF65-F5344CB8AC3E}">
        <p14:creationId xmlns:p14="http://schemas.microsoft.com/office/powerpoint/2010/main" val="2148174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Appendix</a:t>
            </a:r>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15</a:t>
            </a:fld>
            <a:endParaRPr lang="en-US"/>
          </a:p>
        </p:txBody>
      </p:sp>
    </p:spTree>
    <p:extLst>
      <p:ext uri="{BB962C8B-B14F-4D97-AF65-F5344CB8AC3E}">
        <p14:creationId xmlns:p14="http://schemas.microsoft.com/office/powerpoint/2010/main" val="1846957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Project Risks and Issues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169678304"/>
              </p:ext>
            </p:extLst>
          </p:nvPr>
        </p:nvGraphicFramePr>
        <p:xfrm>
          <a:off x="457200" y="1143001"/>
          <a:ext cx="8229600" cy="3452652"/>
        </p:xfrm>
        <a:graphic>
          <a:graphicData uri="http://schemas.openxmlformats.org/drawingml/2006/table">
            <a:tbl>
              <a:tblPr firstRow="1" bandRow="1">
                <a:tableStyleId>{8A107856-5554-42FB-B03E-39F5DBC370BA}</a:tableStyleId>
              </a:tblPr>
              <a:tblGrid>
                <a:gridCol w="1505883">
                  <a:extLst>
                    <a:ext uri="{9D8B030D-6E8A-4147-A177-3AD203B41FA5}">
                      <a16:colId xmlns:a16="http://schemas.microsoft.com/office/drawing/2014/main" val="3914990686"/>
                    </a:ext>
                  </a:extLst>
                </a:gridCol>
                <a:gridCol w="3248358">
                  <a:extLst>
                    <a:ext uri="{9D8B030D-6E8A-4147-A177-3AD203B41FA5}">
                      <a16:colId xmlns:a16="http://schemas.microsoft.com/office/drawing/2014/main" val="1843501903"/>
                    </a:ext>
                  </a:extLst>
                </a:gridCol>
                <a:gridCol w="3475359">
                  <a:extLst>
                    <a:ext uri="{9D8B030D-6E8A-4147-A177-3AD203B41FA5}">
                      <a16:colId xmlns:a16="http://schemas.microsoft.com/office/drawing/2014/main" val="95215582"/>
                    </a:ext>
                  </a:extLst>
                </a:gridCol>
              </a:tblGrid>
              <a:tr h="219407">
                <a:tc>
                  <a:txBody>
                    <a:bodyPr/>
                    <a:lstStyle/>
                    <a:p>
                      <a:r>
                        <a:rPr lang="en-US" sz="1000">
                          <a:solidFill>
                            <a:schemeClr val="bg1"/>
                          </a:solidFill>
                        </a:rPr>
                        <a:t>Risk</a:t>
                      </a:r>
                      <a:r>
                        <a:rPr lang="en-US" sz="1000" baseline="0">
                          <a:solidFill>
                            <a:schemeClr val="bg1"/>
                          </a:solidFill>
                        </a:rPr>
                        <a:t> / </a:t>
                      </a:r>
                      <a:r>
                        <a:rPr lang="en-US" sz="1000">
                          <a:solidFill>
                            <a:schemeClr val="bg1"/>
                          </a:solidFill>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50827433"/>
                  </a:ext>
                </a:extLst>
              </a:tr>
              <a:tr h="503347">
                <a:tc>
                  <a:txBody>
                    <a:bodyPr/>
                    <a:lstStyle/>
                    <a:p>
                      <a:r>
                        <a:rPr lang="en-US" sz="1000"/>
                        <a:t>Need of guidelines on use of LMS for non-academic scenarios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The need</a:t>
                      </a:r>
                      <a:r>
                        <a:rPr lang="en-US" sz="1000" baseline="0"/>
                        <a:t> </a:t>
                      </a:r>
                      <a:r>
                        <a:rPr lang="en-US" sz="1000"/>
                        <a:t>of established guidelines on the use of LMS for non-academic student use cases (demographically based sites, student groups, etc.)​ could negatively impact the student experience</a:t>
                      </a:r>
                    </a:p>
                    <a:p>
                      <a:endParaRPr lang="en-US" sz="1000"/>
                    </a:p>
                    <a:p>
                      <a:r>
                        <a:rPr lang="en-US" sz="1000"/>
                        <a:t>The need of guidelines creates risks around what new solutions will or won't be needed for non-instructional project sites.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Establish a Committee comprised of Faculty</a:t>
                      </a:r>
                      <a:r>
                        <a:rPr lang="en-US" sz="1000" baseline="0"/>
                        <a:t>, Staff, Stakeholders and IT to develop guidelines and policies on the use of LMS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193042"/>
                  </a:ext>
                </a:extLst>
              </a:tr>
              <a:tr h="971846">
                <a:tc>
                  <a:txBody>
                    <a:bodyPr/>
                    <a:lstStyle/>
                    <a:p>
                      <a:r>
                        <a:rPr lang="en-US" sz="1000"/>
                        <a:t>Need</a:t>
                      </a:r>
                      <a:r>
                        <a:rPr lang="en-US" sz="1000" baseline="0"/>
                        <a:t> </a:t>
                      </a:r>
                      <a:r>
                        <a:rPr lang="en-US" sz="1000"/>
                        <a:t>of Project Sites Solution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err="1"/>
                        <a:t>Approx</a:t>
                      </a:r>
                      <a:r>
                        <a:rPr lang="en-US" sz="1000"/>
                        <a:t> 25,000</a:t>
                      </a:r>
                      <a:r>
                        <a:rPr lang="en-US" sz="1000" baseline="0"/>
                        <a:t> project sites are on Sakai.</a:t>
                      </a:r>
                    </a:p>
                    <a:p>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171450" indent="-171450">
                        <a:lnSpc>
                          <a:spcPct val="90000"/>
                        </a:lnSpc>
                        <a:buFont typeface="Arial" panose="020B0604020202020204" pitchFamily="34" charset="0"/>
                        <a:buChar char="•"/>
                      </a:pPr>
                      <a:r>
                        <a:rPr lang="en-US" sz="1000">
                          <a:solidFill>
                            <a:srgbClr val="404040"/>
                          </a:solidFill>
                        </a:rPr>
                        <a:t>Users can continue to utilize legacy LMSs for non-academic use until further notice.</a:t>
                      </a:r>
                    </a:p>
                    <a:p>
                      <a:pPr marL="171450" indent="-171450">
                        <a:lnSpc>
                          <a:spcPct val="90000"/>
                        </a:lnSpc>
                        <a:buFont typeface="Arial" panose="020B0604020202020204" pitchFamily="34" charset="0"/>
                        <a:buChar char="•"/>
                      </a:pPr>
                      <a:r>
                        <a:rPr lang="en-US" sz="1000">
                          <a:solidFill>
                            <a:srgbClr val="404040"/>
                          </a:solidFill>
                        </a:rPr>
                        <a:t>A use case matrix is in development to identify solutions for projects sites.</a:t>
                      </a:r>
                    </a:p>
                    <a:p>
                      <a:pPr marL="171450" indent="-171450">
                        <a:lnSpc>
                          <a:spcPct val="90000"/>
                        </a:lnSpc>
                        <a:buFont typeface="Arial" panose="020B0604020202020204" pitchFamily="34" charset="0"/>
                        <a:buChar char="•"/>
                      </a:pPr>
                      <a:r>
                        <a:rPr lang="en-US" sz="1000">
                          <a:solidFill>
                            <a:srgbClr val="404040"/>
                          </a:solidFill>
                        </a:rPr>
                        <a:t>Steering Committee and Project Teams will work to fill gaps via development or procurement of new solutions.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498025"/>
                  </a:ext>
                </a:extLst>
              </a:tr>
              <a:tr h="926326">
                <a:tc>
                  <a:txBody>
                    <a:bodyPr/>
                    <a:lstStyle/>
                    <a:p>
                      <a:r>
                        <a:rPr lang="en-US" sz="1000"/>
                        <a:t>A streamlined help desk support model would improve customer experience.  </a:t>
                      </a:r>
                    </a:p>
                  </a:txBody>
                  <a:tcPr>
                    <a:lnT w="12700" cap="flat" cmpd="sng" algn="ctr">
                      <a:solidFill>
                        <a:schemeClr val="tx1"/>
                      </a:solidFill>
                      <a:prstDash val="solid"/>
                      <a:round/>
                      <a:headEnd type="none" w="med" len="med"/>
                      <a:tailEnd type="none" w="med" len="med"/>
                    </a:lnT>
                  </a:tcPr>
                </a:tc>
                <a:tc>
                  <a:txBody>
                    <a:bodyPr/>
                    <a:lstStyle/>
                    <a:p>
                      <a:r>
                        <a:rPr lang="en-US" sz="1000"/>
                        <a:t>Current help desk process is a direct handoff from OIT help desk to the LMS help desk</a:t>
                      </a:r>
                    </a:p>
                  </a:txBody>
                  <a:tcPr>
                    <a:lnT w="12700" cap="flat" cmpd="sng" algn="ctr">
                      <a:solidFill>
                        <a:schemeClr val="tx1"/>
                      </a:solidFill>
                      <a:prstDash val="solid"/>
                      <a:round/>
                      <a:headEnd type="none" w="med" len="med"/>
                      <a:tailEnd type="none" w="med" len="med"/>
                    </a:lnT>
                  </a:tcPr>
                </a:tc>
                <a:tc>
                  <a:txBody>
                    <a:bodyPr/>
                    <a:lstStyle/>
                    <a:p>
                      <a:pPr marL="0" indent="0">
                        <a:lnSpc>
                          <a:spcPct val="90000"/>
                        </a:lnSpc>
                        <a:buFont typeface="Arial" panose="020B0604020202020204" pitchFamily="34" charset="0"/>
                        <a:buNone/>
                      </a:pPr>
                      <a:r>
                        <a:rPr lang="en-US" sz="1000"/>
                        <a:t>A coordinated optimization effort should be initiated with the Rutgers Service Management Office and the two help desks.</a:t>
                      </a:r>
                    </a:p>
                  </a:txBody>
                  <a:tcP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680749505"/>
                  </a:ext>
                </a:extLst>
              </a:tr>
            </a:tbl>
          </a:graphicData>
        </a:graphic>
      </p:graphicFrame>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16</a:t>
            </a:fld>
            <a:endParaRPr lang="en-US"/>
          </a:p>
        </p:txBody>
      </p:sp>
    </p:spTree>
    <p:extLst>
      <p:ext uri="{BB962C8B-B14F-4D97-AF65-F5344CB8AC3E}">
        <p14:creationId xmlns:p14="http://schemas.microsoft.com/office/powerpoint/2010/main" val="4032454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Key Project Risks and Issues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4947094"/>
              </p:ext>
            </p:extLst>
          </p:nvPr>
        </p:nvGraphicFramePr>
        <p:xfrm>
          <a:off x="457200" y="1143001"/>
          <a:ext cx="8229600" cy="2533791"/>
        </p:xfrm>
        <a:graphic>
          <a:graphicData uri="http://schemas.openxmlformats.org/drawingml/2006/table">
            <a:tbl>
              <a:tblPr firstRow="1" bandRow="1">
                <a:tableStyleId>{8A107856-5554-42FB-B03E-39F5DBC370BA}</a:tableStyleId>
              </a:tblPr>
              <a:tblGrid>
                <a:gridCol w="1505883">
                  <a:extLst>
                    <a:ext uri="{9D8B030D-6E8A-4147-A177-3AD203B41FA5}">
                      <a16:colId xmlns:a16="http://schemas.microsoft.com/office/drawing/2014/main" val="3914990686"/>
                    </a:ext>
                  </a:extLst>
                </a:gridCol>
                <a:gridCol w="3248358">
                  <a:extLst>
                    <a:ext uri="{9D8B030D-6E8A-4147-A177-3AD203B41FA5}">
                      <a16:colId xmlns:a16="http://schemas.microsoft.com/office/drawing/2014/main" val="1843501903"/>
                    </a:ext>
                  </a:extLst>
                </a:gridCol>
                <a:gridCol w="3475359">
                  <a:extLst>
                    <a:ext uri="{9D8B030D-6E8A-4147-A177-3AD203B41FA5}">
                      <a16:colId xmlns:a16="http://schemas.microsoft.com/office/drawing/2014/main" val="95215582"/>
                    </a:ext>
                  </a:extLst>
                </a:gridCol>
              </a:tblGrid>
              <a:tr h="238065">
                <a:tc>
                  <a:txBody>
                    <a:bodyPr/>
                    <a:lstStyle/>
                    <a:p>
                      <a:r>
                        <a:rPr lang="en-US" sz="1000">
                          <a:solidFill>
                            <a:schemeClr val="bg1"/>
                          </a:solidFill>
                        </a:rPr>
                        <a:t>Risk</a:t>
                      </a:r>
                      <a:r>
                        <a:rPr lang="en-US" sz="1000" baseline="0">
                          <a:solidFill>
                            <a:schemeClr val="bg1"/>
                          </a:solidFill>
                        </a:rPr>
                        <a:t> / </a:t>
                      </a:r>
                      <a:r>
                        <a:rPr lang="en-US" sz="1000">
                          <a:solidFill>
                            <a:schemeClr val="bg1"/>
                          </a:solidFill>
                        </a:rPr>
                        <a:t>Issue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Impact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r>
                        <a:rPr lang="en-US" sz="1000">
                          <a:solidFill>
                            <a:schemeClr val="bg1"/>
                          </a:solidFill>
                        </a:rPr>
                        <a:t>Plan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extLst>
                  <a:ext uri="{0D108BD9-81ED-4DB2-BD59-A6C34878D82A}">
                    <a16:rowId xmlns:a16="http://schemas.microsoft.com/office/drawing/2014/main" val="1850827433"/>
                  </a:ext>
                </a:extLst>
              </a:tr>
              <a:tr h="684438">
                <a:tc>
                  <a:txBody>
                    <a:bodyPr/>
                    <a:lstStyle/>
                    <a:p>
                      <a:r>
                        <a:rPr lang="en-US" sz="1000"/>
                        <a:t>Sakai </a:t>
                      </a:r>
                      <a:r>
                        <a:rPr lang="en-US" sz="1000" err="1"/>
                        <a:t>GradeBook</a:t>
                      </a:r>
                      <a:r>
                        <a:rPr lang="en-US" sz="1000"/>
                        <a:t> </a:t>
                      </a:r>
                      <a:r>
                        <a:rPr lang="en-US" sz="1000" err="1"/>
                        <a:t>passback</a:t>
                      </a:r>
                      <a:r>
                        <a:rPr lang="en-US" sz="1000"/>
                        <a:t> functionality to Rutgers SIS is not available in Canvas</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The lack of </a:t>
                      </a:r>
                      <a:r>
                        <a:rPr lang="en-US" sz="1000" err="1"/>
                        <a:t>GradeBook</a:t>
                      </a:r>
                      <a:r>
                        <a:rPr lang="en-US" sz="1000" baseline="0"/>
                        <a:t> </a:t>
                      </a:r>
                      <a:r>
                        <a:rPr lang="en-US" sz="1000" baseline="0" err="1"/>
                        <a:t>passback</a:t>
                      </a:r>
                      <a:r>
                        <a:rPr lang="en-US" sz="1000" baseline="0"/>
                        <a:t> functionality in Canvas would require a manual workaround</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A development effort has been identified to provide the necessary functionality in Canvas,</a:t>
                      </a:r>
                      <a:r>
                        <a:rPr lang="en-US" sz="1000" baseline="0"/>
                        <a:t> however, target date for completion is 4Q19.  Thus Sakai migrations will be deferred until available.</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63193042"/>
                  </a:ext>
                </a:extLst>
              </a:tr>
              <a:tr h="948831">
                <a:tc>
                  <a:txBody>
                    <a:bodyPr/>
                    <a:lstStyle/>
                    <a:p>
                      <a:r>
                        <a:rPr lang="en-US" sz="1000"/>
                        <a:t>Sakai</a:t>
                      </a:r>
                      <a:r>
                        <a:rPr lang="en-US" sz="1000" baseline="0"/>
                        <a:t> migration pathways are typically inefficient</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Migration of Sakai content </a:t>
                      </a:r>
                      <a:r>
                        <a:rPr lang="en-US" sz="1000" baseline="0"/>
                        <a:t>mired with issues that lead to course content to be misplaced, scrambled or not migrated at all.  </a:t>
                      </a:r>
                    </a:p>
                    <a:p>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90000"/>
                        </a:lnSpc>
                        <a:buFont typeface="Arial" panose="020B0604020202020204" pitchFamily="34" charset="0"/>
                        <a:buNone/>
                      </a:pPr>
                      <a:r>
                        <a:rPr lang="en-US" sz="1000">
                          <a:solidFill>
                            <a:srgbClr val="404040"/>
                          </a:solidFill>
                        </a:rPr>
                        <a:t>Investigate alternative methods for migration:</a:t>
                      </a:r>
                    </a:p>
                    <a:p>
                      <a:pPr marL="171450" indent="-171450">
                        <a:lnSpc>
                          <a:spcPct val="90000"/>
                        </a:lnSpc>
                        <a:buFont typeface="Arial" panose="020B0604020202020204" pitchFamily="34" charset="0"/>
                        <a:buChar char="•"/>
                      </a:pPr>
                      <a:r>
                        <a:rPr lang="en-US" sz="1000">
                          <a:solidFill>
                            <a:srgbClr val="404040"/>
                          </a:solidFill>
                        </a:rPr>
                        <a:t>Work</a:t>
                      </a:r>
                      <a:r>
                        <a:rPr lang="en-US" sz="1000" baseline="0">
                          <a:solidFill>
                            <a:srgbClr val="404040"/>
                          </a:solidFill>
                        </a:rPr>
                        <a:t> with </a:t>
                      </a:r>
                      <a:r>
                        <a:rPr lang="en-US" sz="1000" baseline="0" err="1">
                          <a:solidFill>
                            <a:srgbClr val="404040"/>
                          </a:solidFill>
                        </a:rPr>
                        <a:t>Unizin</a:t>
                      </a:r>
                      <a:r>
                        <a:rPr lang="en-US" sz="1000" baseline="0">
                          <a:solidFill>
                            <a:srgbClr val="404040"/>
                          </a:solidFill>
                        </a:rPr>
                        <a:t>/BTAA/Instructure on a migration tool</a:t>
                      </a:r>
                    </a:p>
                    <a:p>
                      <a:pPr marL="171450" indent="-171450">
                        <a:lnSpc>
                          <a:spcPct val="90000"/>
                        </a:lnSpc>
                        <a:buFont typeface="Arial" panose="020B0604020202020204" pitchFamily="34" charset="0"/>
                        <a:buChar char="•"/>
                      </a:pPr>
                      <a:r>
                        <a:rPr lang="en-US" sz="1000" baseline="0">
                          <a:solidFill>
                            <a:srgbClr val="404040"/>
                          </a:solidFill>
                        </a:rPr>
                        <a:t>Engage and work with an experienced migration vendor service</a:t>
                      </a:r>
                    </a:p>
                    <a:p>
                      <a:pPr marL="171450" indent="-171450">
                        <a:lnSpc>
                          <a:spcPct val="90000"/>
                        </a:lnSpc>
                        <a:buFont typeface="Arial" panose="020B0604020202020204" pitchFamily="34" charset="0"/>
                        <a:buChar char="•"/>
                      </a:pPr>
                      <a:r>
                        <a:rPr lang="en-US" sz="1000" baseline="0">
                          <a:solidFill>
                            <a:srgbClr val="404040"/>
                          </a:solidFill>
                        </a:rPr>
                        <a:t>Hire additional instructional designers to handle lengthy (5-40 hours/course) white-glove migration</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02498025"/>
                  </a:ext>
                </a:extLst>
              </a:tr>
              <a:tr h="624922">
                <a:tc>
                  <a:txBody>
                    <a:bodyPr/>
                    <a:lstStyle/>
                    <a:p>
                      <a:r>
                        <a:rPr lang="en-US" sz="1000"/>
                        <a:t>Guidelines on course provisioning</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000"/>
                        <a:t>Related</a:t>
                      </a:r>
                      <a:r>
                        <a:rPr lang="en-US" sz="1000" baseline="0"/>
                        <a:t> to guidelines on LMS use, uncontrolled provisioning may lead to unintended uses</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ct val="90000"/>
                        </a:lnSpc>
                        <a:buFont typeface="Arial" panose="020B0604020202020204" pitchFamily="34" charset="0"/>
                        <a:buNone/>
                      </a:pPr>
                      <a:r>
                        <a:rPr lang="en-US" sz="1000"/>
                        <a:t>Task committee to recommend guidelines</a:t>
                      </a:r>
                    </a:p>
                    <a:p>
                      <a:pPr marL="171450" indent="-171450">
                        <a:lnSpc>
                          <a:spcPct val="90000"/>
                        </a:lnSpc>
                        <a:buFont typeface="Arial" panose="020B0604020202020204" pitchFamily="34" charset="0"/>
                        <a:buChar char="•"/>
                      </a:pPr>
                      <a:r>
                        <a:rPr lang="en-US" sz="1000"/>
                        <a:t>Scheduling/Registration</a:t>
                      </a:r>
                      <a:r>
                        <a:rPr lang="en-US" sz="1000" baseline="0"/>
                        <a:t> generated</a:t>
                      </a:r>
                    </a:p>
                    <a:p>
                      <a:pPr marL="171450" indent="-171450">
                        <a:lnSpc>
                          <a:spcPct val="90000"/>
                        </a:lnSpc>
                        <a:buFont typeface="Arial" panose="020B0604020202020204" pitchFamily="34" charset="0"/>
                        <a:buChar char="•"/>
                      </a:pPr>
                      <a:r>
                        <a:rPr lang="en-US" sz="1000" baseline="0"/>
                        <a:t>On-Demand</a:t>
                      </a:r>
                    </a:p>
                    <a:p>
                      <a:pPr marL="171450" indent="-171450">
                        <a:lnSpc>
                          <a:spcPct val="90000"/>
                        </a:lnSpc>
                        <a:buFont typeface="Arial" panose="020B0604020202020204" pitchFamily="34" charset="0"/>
                        <a:buChar char="•"/>
                      </a:pPr>
                      <a:r>
                        <a:rPr lang="en-US" sz="1000" baseline="0"/>
                        <a:t>User-Requested</a:t>
                      </a:r>
                      <a:endParaRPr lang="en-US" sz="100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9733634"/>
                  </a:ext>
                </a:extLst>
              </a:tr>
            </a:tbl>
          </a:graphicData>
        </a:graphic>
      </p:graphicFrame>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17</a:t>
            </a:fld>
            <a:endParaRPr lang="en-US"/>
          </a:p>
        </p:txBody>
      </p:sp>
    </p:spTree>
    <p:extLst>
      <p:ext uri="{BB962C8B-B14F-4D97-AF65-F5344CB8AC3E}">
        <p14:creationId xmlns:p14="http://schemas.microsoft.com/office/powerpoint/2010/main" val="20757487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Outstanding Decisions</a:t>
            </a:r>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18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139851515"/>
              </p:ext>
            </p:extLst>
          </p:nvPr>
        </p:nvGraphicFramePr>
        <p:xfrm>
          <a:off x="457200" y="1143000"/>
          <a:ext cx="8229600" cy="3067594"/>
        </p:xfrm>
        <a:graphic>
          <a:graphicData uri="http://schemas.openxmlformats.org/drawingml/2006/table">
            <a:tbl>
              <a:tblPr firstRow="1" bandRow="1">
                <a:tableStyleId>{21E4AEA4-8DFA-4A89-87EB-49C32662AFE0}</a:tableStyleId>
              </a:tblPr>
              <a:tblGrid>
                <a:gridCol w="2410358">
                  <a:extLst>
                    <a:ext uri="{9D8B030D-6E8A-4147-A177-3AD203B41FA5}">
                      <a16:colId xmlns:a16="http://schemas.microsoft.com/office/drawing/2014/main" val="3277748874"/>
                    </a:ext>
                  </a:extLst>
                </a:gridCol>
                <a:gridCol w="2822042">
                  <a:extLst>
                    <a:ext uri="{9D8B030D-6E8A-4147-A177-3AD203B41FA5}">
                      <a16:colId xmlns:a16="http://schemas.microsoft.com/office/drawing/2014/main" val="2190362623"/>
                    </a:ext>
                  </a:extLst>
                </a:gridCol>
                <a:gridCol w="2997200">
                  <a:extLst>
                    <a:ext uri="{9D8B030D-6E8A-4147-A177-3AD203B41FA5}">
                      <a16:colId xmlns:a16="http://schemas.microsoft.com/office/drawing/2014/main" val="960975401"/>
                    </a:ext>
                  </a:extLst>
                </a:gridCol>
              </a:tblGrid>
              <a:tr h="347764">
                <a:tc>
                  <a:txBody>
                    <a:bodyPr/>
                    <a:lstStyle/>
                    <a:p>
                      <a:r>
                        <a:rPr lang="en-US" sz="1100" dirty="0"/>
                        <a:t>Decision</a:t>
                      </a:r>
                    </a:p>
                  </a:txBody>
                  <a:tcPr>
                    <a:solidFill>
                      <a:srgbClr val="FF0000"/>
                    </a:solidFill>
                  </a:tcPr>
                </a:tc>
                <a:tc>
                  <a:txBody>
                    <a:bodyPr/>
                    <a:lstStyle/>
                    <a:p>
                      <a:r>
                        <a:rPr lang="en-US" sz="1100" dirty="0"/>
                        <a:t>Impact</a:t>
                      </a:r>
                    </a:p>
                  </a:txBody>
                  <a:tcPr>
                    <a:solidFill>
                      <a:srgbClr val="FF0000"/>
                    </a:solidFill>
                  </a:tcPr>
                </a:tc>
                <a:tc>
                  <a:txBody>
                    <a:bodyPr/>
                    <a:lstStyle/>
                    <a:p>
                      <a:r>
                        <a:rPr lang="en-US" sz="1100" dirty="0"/>
                        <a:t>Recommendation</a:t>
                      </a:r>
                    </a:p>
                  </a:txBody>
                  <a:tcPr>
                    <a:solidFill>
                      <a:srgbClr val="FF0000"/>
                    </a:solidFill>
                  </a:tcPr>
                </a:tc>
                <a:extLst>
                  <a:ext uri="{0D108BD9-81ED-4DB2-BD59-A6C34878D82A}">
                    <a16:rowId xmlns:a16="http://schemas.microsoft.com/office/drawing/2014/main" val="2364937135"/>
                  </a:ext>
                </a:extLst>
              </a:tr>
              <a:tr h="1724150">
                <a:tc>
                  <a:txBody>
                    <a:bodyPr/>
                    <a:lstStyle/>
                    <a:p>
                      <a:r>
                        <a:rPr lang="en-US" sz="1100" dirty="0"/>
                        <a:t>Need of guidelines on use of LMS for non-academic scenarios</a:t>
                      </a:r>
                    </a:p>
                  </a:txBody>
                  <a:tcPr/>
                </a:tc>
                <a:tc>
                  <a:txBody>
                    <a:bodyPr/>
                    <a:lstStyle/>
                    <a:p>
                      <a:r>
                        <a:rPr lang="en-US" sz="1100" dirty="0"/>
                        <a:t>The need of established guidelines on the use of LMS for non-academic student use cases (demographically based sites, student groups, etc.)​ could negatively impact the student experience</a:t>
                      </a:r>
                    </a:p>
                    <a:p>
                      <a:endParaRPr lang="en-US" sz="1100"/>
                    </a:p>
                    <a:p>
                      <a:r>
                        <a:rPr lang="en-US" sz="1100" dirty="0"/>
                        <a:t>The need of guidelines creates risks around what new solutions will or won't be needed for non-instructional project sites.</a:t>
                      </a:r>
                    </a:p>
                    <a:p>
                      <a:endParaRPr lang="en-US" sz="1100"/>
                    </a:p>
                  </a:txBody>
                  <a:tcPr/>
                </a:tc>
                <a:tc>
                  <a:txBody>
                    <a:bodyPr/>
                    <a:lstStyle/>
                    <a:p>
                      <a:r>
                        <a:rPr lang="en-US" sz="1100" dirty="0"/>
                        <a:t>Guidelines to be developed by working teams and should be recommended by the SC and be submitted for policy development.</a:t>
                      </a:r>
                    </a:p>
                    <a:p>
                      <a:endParaRPr lang="en-US" sz="1100"/>
                    </a:p>
                    <a:p>
                      <a:r>
                        <a:rPr lang="en-US" sz="1100" dirty="0"/>
                        <a:t>Guidelines should be developed around “use cases” such as academic courses, user training, student-oriented administrative sites, student groups, etc. to ensure all potential uses are covered under future policy.</a:t>
                      </a:r>
                    </a:p>
                    <a:p>
                      <a:r>
                        <a:rPr lang="en-US" sz="1100" dirty="0"/>
                        <a:t>Cutover dates for Legacy LMS project sites and current Canvas project sites dates need to align with AUP effect</a:t>
                      </a:r>
                    </a:p>
                  </a:txBody>
                  <a:tcPr/>
                </a:tc>
                <a:extLst>
                  <a:ext uri="{0D108BD9-81ED-4DB2-BD59-A6C34878D82A}">
                    <a16:rowId xmlns:a16="http://schemas.microsoft.com/office/drawing/2014/main" val="831543264"/>
                  </a:ext>
                </a:extLst>
              </a:tr>
              <a:tr h="616710">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en-US" sz="1100" u="none" strike="noStrike" kern="0" cap="none" spc="0" normalizeH="0" baseline="0" noProof="0" dirty="0">
                          <a:ln>
                            <a:noFill/>
                          </a:ln>
                          <a:effectLst/>
                          <a:uLnTx/>
                          <a:uFillTx/>
                        </a:rPr>
                        <a:t>Solution for “Project” sites – Migrate to Canvas, then grandfather or migrate to new solution?</a:t>
                      </a:r>
                      <a:endParaRPr kumimoji="0" lang="en-US" sz="1100" b="0" i="0" u="none" strike="noStrike" kern="0" cap="none" spc="0" normalizeH="0" baseline="0" noProof="0" dirty="0">
                        <a:ln>
                          <a:noFill/>
                        </a:ln>
                        <a:solidFill>
                          <a:srgbClr val="000000"/>
                        </a:solidFill>
                        <a:effectLst/>
                        <a:uLnTx/>
                        <a:uFillTx/>
                        <a:latin typeface="+mn-lt"/>
                      </a:endParaRPr>
                    </a:p>
                  </a:txBody>
                  <a:tcPr/>
                </a:tc>
                <a:tc>
                  <a:txBody>
                    <a:bodyPr/>
                    <a:lstStyle/>
                    <a:p>
                      <a:r>
                        <a:rPr lang="en-US" sz="1100" dirty="0" err="1"/>
                        <a:t>Approx</a:t>
                      </a:r>
                      <a:r>
                        <a:rPr lang="en-US" sz="1100" dirty="0"/>
                        <a:t> 25,000 project sites have no</a:t>
                      </a:r>
                      <a:r>
                        <a:rPr lang="en-US" sz="1100" baseline="0" dirty="0"/>
                        <a:t> transition solution.  Many are actively being used</a:t>
                      </a:r>
                      <a:endParaRPr lang="en-US" sz="1100" dirty="0"/>
                    </a:p>
                  </a:txBody>
                  <a:tcPr/>
                </a:tc>
                <a:tc>
                  <a:txBody>
                    <a:bodyPr/>
                    <a:lstStyle/>
                    <a:p>
                      <a:r>
                        <a:rPr lang="en-US" sz="1100" dirty="0"/>
                        <a:t>Based on Peer Institution</a:t>
                      </a:r>
                      <a:r>
                        <a:rPr lang="en-US" sz="1100" baseline="0" dirty="0"/>
                        <a:t> Feedback, do not allow transition of these sites to Canvas.  An alternate solution should be developed.</a:t>
                      </a:r>
                      <a:endParaRPr lang="en-US" sz="1100" dirty="0"/>
                    </a:p>
                  </a:txBody>
                  <a:tcPr/>
                </a:tc>
                <a:extLst>
                  <a:ext uri="{0D108BD9-81ED-4DB2-BD59-A6C34878D82A}">
                    <a16:rowId xmlns:a16="http://schemas.microsoft.com/office/drawing/2014/main" val="3383351539"/>
                  </a:ext>
                </a:extLst>
              </a:tr>
            </a:tbl>
          </a:graphicData>
        </a:graphic>
      </p:graphicFrame>
    </p:spTree>
    <p:extLst>
      <p:ext uri="{BB962C8B-B14F-4D97-AF65-F5344CB8AC3E}">
        <p14:creationId xmlns:p14="http://schemas.microsoft.com/office/powerpoint/2010/main" val="1295643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Agenda</a:t>
            </a:r>
          </a:p>
        </p:txBody>
      </p:sp>
      <p:sp>
        <p:nvSpPr>
          <p:cNvPr id="3" name="Content Placeholder 2"/>
          <p:cNvSpPr>
            <a:spLocks noGrp="1"/>
          </p:cNvSpPr>
          <p:nvPr>
            <p:ph idx="1"/>
          </p:nvPr>
        </p:nvSpPr>
        <p:spPr/>
        <p:txBody>
          <a:bodyPr/>
          <a:lstStyle/>
          <a:p>
            <a:r>
              <a:rPr lang="en-US" sz="1800"/>
              <a:t>Current Moodle migration status</a:t>
            </a:r>
          </a:p>
          <a:p>
            <a:r>
              <a:rPr lang="en-US" sz="1800"/>
              <a:t>Migration considerations</a:t>
            </a:r>
          </a:p>
          <a:p>
            <a:r>
              <a:rPr lang="en-US" sz="1800"/>
              <a:t>SHP migration plans</a:t>
            </a:r>
            <a:endParaRPr lang="en-US" sz="1800" u="sng">
              <a:solidFill>
                <a:srgbClr val="FF0000"/>
              </a:solidFill>
            </a:endParaRPr>
          </a:p>
          <a:p>
            <a:r>
              <a:rPr lang="en-US" sz="1800"/>
              <a:t>Course inventory</a:t>
            </a:r>
          </a:p>
          <a:p>
            <a:r>
              <a:rPr lang="en-US" sz="1800"/>
              <a:t>Migration estimations (by LMS and by course type)</a:t>
            </a:r>
          </a:p>
          <a:p>
            <a:r>
              <a:rPr lang="en-US" sz="1800"/>
              <a:t>Work groups – LMS Support</a:t>
            </a:r>
            <a:endParaRPr lang="en-US"/>
          </a:p>
          <a:p>
            <a:r>
              <a:rPr lang="en-US" sz="1800"/>
              <a:t>Data retention/course archive</a:t>
            </a:r>
          </a:p>
          <a:p>
            <a:r>
              <a:rPr lang="en-US" sz="1800"/>
              <a:t>Unizin Summit</a:t>
            </a:r>
          </a:p>
          <a:p>
            <a:r>
              <a:rPr lang="en-US" sz="1800"/>
              <a:t>Canvas Transition Site</a:t>
            </a:r>
          </a:p>
          <a:p>
            <a:r>
              <a:rPr lang="en-US" sz="1800"/>
              <a:t>Open forum</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2</a:t>
            </a:fld>
            <a:endParaRPr lang="en-US"/>
          </a:p>
        </p:txBody>
      </p:sp>
    </p:spTree>
    <p:extLst>
      <p:ext uri="{BB962C8B-B14F-4D97-AF65-F5344CB8AC3E}">
        <p14:creationId xmlns:p14="http://schemas.microsoft.com/office/powerpoint/2010/main" val="20619219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RBHS Migration Progress</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2646219517"/>
              </p:ext>
            </p:extLst>
          </p:nvPr>
        </p:nvGraphicFramePr>
        <p:xfrm>
          <a:off x="457204" y="1315992"/>
          <a:ext cx="8229597" cy="3280725"/>
        </p:xfrm>
        <a:graphic>
          <a:graphicData uri="http://schemas.openxmlformats.org/drawingml/2006/table">
            <a:tbl>
              <a:tblPr/>
              <a:tblGrid>
                <a:gridCol w="2530238">
                  <a:extLst>
                    <a:ext uri="{9D8B030D-6E8A-4147-A177-3AD203B41FA5}">
                      <a16:colId xmlns:a16="http://schemas.microsoft.com/office/drawing/2014/main" val="2567622748"/>
                    </a:ext>
                  </a:extLst>
                </a:gridCol>
                <a:gridCol w="607256">
                  <a:extLst>
                    <a:ext uri="{9D8B030D-6E8A-4147-A177-3AD203B41FA5}">
                      <a16:colId xmlns:a16="http://schemas.microsoft.com/office/drawing/2014/main" val="3929286228"/>
                    </a:ext>
                  </a:extLst>
                </a:gridCol>
                <a:gridCol w="746420">
                  <a:extLst>
                    <a:ext uri="{9D8B030D-6E8A-4147-A177-3AD203B41FA5}">
                      <a16:colId xmlns:a16="http://schemas.microsoft.com/office/drawing/2014/main" val="915850717"/>
                    </a:ext>
                  </a:extLst>
                </a:gridCol>
                <a:gridCol w="834978">
                  <a:extLst>
                    <a:ext uri="{9D8B030D-6E8A-4147-A177-3AD203B41FA5}">
                      <a16:colId xmlns:a16="http://schemas.microsoft.com/office/drawing/2014/main" val="1814914243"/>
                    </a:ext>
                  </a:extLst>
                </a:gridCol>
                <a:gridCol w="834978">
                  <a:extLst>
                    <a:ext uri="{9D8B030D-6E8A-4147-A177-3AD203B41FA5}">
                      <a16:colId xmlns:a16="http://schemas.microsoft.com/office/drawing/2014/main" val="1131310364"/>
                    </a:ext>
                  </a:extLst>
                </a:gridCol>
                <a:gridCol w="834978">
                  <a:extLst>
                    <a:ext uri="{9D8B030D-6E8A-4147-A177-3AD203B41FA5}">
                      <a16:colId xmlns:a16="http://schemas.microsoft.com/office/drawing/2014/main" val="1346749681"/>
                    </a:ext>
                  </a:extLst>
                </a:gridCol>
                <a:gridCol w="977305">
                  <a:extLst>
                    <a:ext uri="{9D8B030D-6E8A-4147-A177-3AD203B41FA5}">
                      <a16:colId xmlns:a16="http://schemas.microsoft.com/office/drawing/2014/main" val="3646638844"/>
                    </a:ext>
                  </a:extLst>
                </a:gridCol>
                <a:gridCol w="863444">
                  <a:extLst>
                    <a:ext uri="{9D8B030D-6E8A-4147-A177-3AD203B41FA5}">
                      <a16:colId xmlns:a16="http://schemas.microsoft.com/office/drawing/2014/main" val="4077604804"/>
                    </a:ext>
                  </a:extLst>
                </a:gridCol>
              </a:tblGrid>
              <a:tr h="364525">
                <a:tc>
                  <a:txBody>
                    <a:bodyPr/>
                    <a:lstStyle/>
                    <a:p>
                      <a:pPr algn="l" fontAlgn="ctr"/>
                      <a:r>
                        <a:rPr lang="en-US" sz="1100" b="1" i="0" u="none" strike="noStrike" dirty="0">
                          <a:solidFill>
                            <a:srgbClr val="FFFFFF"/>
                          </a:solidFill>
                          <a:effectLst/>
                          <a:latin typeface="Calibri" panose="020F0502020204030204" pitchFamily="34" charset="0"/>
                        </a:rPr>
                        <a:t>School / Unit</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Term</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#Courses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Kickoff</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Inventory</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Migration</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White-glove</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tc>
                  <a:txBody>
                    <a:bodyPr/>
                    <a:lstStyle/>
                    <a:p>
                      <a:pPr algn="ctr" fontAlgn="ctr"/>
                      <a:r>
                        <a:rPr lang="en-US" sz="1100" b="1" i="0" u="none" strike="noStrike">
                          <a:solidFill>
                            <a:srgbClr val="FFFFFF"/>
                          </a:solidFill>
                          <a:effectLst/>
                          <a:latin typeface="Calibri" panose="020F0502020204030204" pitchFamily="34" charset="0"/>
                        </a:rPr>
                        <a:t>Completed</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2F75B5"/>
                    </a:solidFill>
                  </a:tcPr>
                </a:tc>
                <a:extLst>
                  <a:ext uri="{0D108BD9-81ED-4DB2-BD59-A6C34878D82A}">
                    <a16:rowId xmlns:a16="http://schemas.microsoft.com/office/drawing/2014/main" val="1659537032"/>
                  </a:ext>
                </a:extLst>
              </a:tr>
              <a:tr h="364525">
                <a:tc>
                  <a:txBody>
                    <a:bodyPr/>
                    <a:lstStyle/>
                    <a:p>
                      <a:pPr algn="l" fontAlgn="ctr"/>
                      <a:r>
                        <a:rPr lang="en-US" sz="1100" b="0" i="0" u="none" strike="noStrike" dirty="0">
                          <a:solidFill>
                            <a:srgbClr val="000000"/>
                          </a:solidFill>
                          <a:effectLst/>
                          <a:latin typeface="Calibri" panose="020F0502020204030204" pitchFamily="34" charset="0"/>
                        </a:rPr>
                        <a:t>Biopharma Educational Initiative</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a:rPr>
                        <a:t> All</a:t>
                      </a:r>
                      <a:endParaRPr lang="en-US" sz="1100" b="0" i="0" u="none" strike="noStrike" dirty="0">
                        <a:solidFill>
                          <a:srgbClr val="000000"/>
                        </a:solidFill>
                        <a:effectLst/>
                        <a:latin typeface="Calibri" panose="020F050202020403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a:rPr>
                        <a:t>84</a:t>
                      </a:r>
                      <a:endParaRPr lang="en-US" sz="1100" b="0" i="0" u="none" strike="noStrike" dirty="0">
                        <a:solidFill>
                          <a:srgbClr val="000000"/>
                        </a:solidFill>
                        <a:effectLst/>
                        <a:latin typeface="Calibri"/>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a:rPr>
                        <a:t>90%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2D050"/>
                    </a:solidFill>
                  </a:tcPr>
                </a:tc>
                <a:tc>
                  <a:txBody>
                    <a:bodyPr/>
                    <a:lstStyle/>
                    <a:p>
                      <a:pPr algn="ctr" fontAlgn="ctr"/>
                      <a:r>
                        <a:rPr lang="en-US" sz="1100" b="0" i="0" u="none" strike="noStrike">
                          <a:solidFill>
                            <a:srgbClr val="000000"/>
                          </a:solidFill>
                          <a:effectLst/>
                          <a:latin typeface="Calibri"/>
                        </a:rPr>
                        <a:t>75%</a:t>
                      </a:r>
                      <a:endParaRPr lang="en-US" sz="1100" b="0" i="0" u="none" strike="noStrike" dirty="0">
                        <a:solidFill>
                          <a:srgbClr val="000000"/>
                        </a:solidFill>
                        <a:effectLst/>
                        <a:latin typeface="Calibri"/>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a:rPr>
                        <a:t>7/2019 </a:t>
                      </a:r>
                      <a:endParaRPr lang="en-US" sz="1100" b="0" i="0" u="none" strike="noStrike">
                        <a:solidFill>
                          <a:srgbClr val="000000"/>
                        </a:solidFill>
                        <a:effectLst/>
                        <a:latin typeface="Calibri" panose="020F050202020403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036872494"/>
                  </a:ext>
                </a:extLst>
              </a:tr>
              <a:tr h="364525">
                <a:tc>
                  <a:txBody>
                    <a:bodyPr/>
                    <a:lstStyle/>
                    <a:p>
                      <a:pPr algn="l" fontAlgn="ctr"/>
                      <a:r>
                        <a:rPr lang="en-US" sz="1100" b="0" i="0" u="none" strike="noStrike">
                          <a:solidFill>
                            <a:srgbClr val="000000"/>
                          </a:solidFill>
                          <a:effectLst/>
                          <a:latin typeface="Calibri" panose="020F0502020204030204" pitchFamily="34" charset="0"/>
                        </a:rPr>
                        <a:t>Rutgers School of Dental Medicine (RSDM)</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All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7/2019 -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90374039"/>
                  </a:ext>
                </a:extLst>
              </a:tr>
              <a:tr h="364525">
                <a:tc>
                  <a:txBody>
                    <a:bodyPr/>
                    <a:lstStyle/>
                    <a:p>
                      <a:pPr algn="l" fontAlgn="ctr"/>
                      <a:r>
                        <a:rPr lang="en-US" sz="1100" b="0" i="0" u="none" strike="noStrike">
                          <a:solidFill>
                            <a:srgbClr val="000000"/>
                          </a:solidFill>
                          <a:effectLst/>
                          <a:latin typeface="Calibri" panose="020F0502020204030204" pitchFamily="34" charset="0"/>
                        </a:rPr>
                        <a:t>School of Graduate Studies (SGS)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All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130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a:rPr>
                        <a:t>100%</a:t>
                      </a:r>
                      <a:endParaRPr lang="en-US" sz="1100" b="0" i="0" u="none" strike="noStrike" dirty="0">
                        <a:solidFill>
                          <a:srgbClr val="000000"/>
                        </a:solidFill>
                        <a:effectLst/>
                        <a:latin typeface="Calibri" panose="020F050202020403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a:rPr>
                        <a:t>N/A</a:t>
                      </a:r>
                      <a:endParaRPr lang="en-US" sz="1100" b="0" i="0" u="none" strike="noStrike" dirty="0">
                        <a:solidFill>
                          <a:srgbClr val="000000"/>
                        </a:solidFill>
                        <a:effectLst/>
                        <a:latin typeface="Calibri"/>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marL="0" marR="0" lvl="0" indent="0" algn="ctr" defTabSz="1219170" rtl="0" eaLnBrk="1" fontAlgn="ctr" latinLnBrk="0" hangingPunct="1">
                        <a:lnSpc>
                          <a:spcPct val="100000"/>
                        </a:lnSpc>
                        <a:spcBef>
                          <a:spcPts val="0"/>
                        </a:spcBef>
                        <a:spcAft>
                          <a:spcPts val="0"/>
                        </a:spcAft>
                        <a:buClrTx/>
                        <a:buSzTx/>
                        <a:buFontTx/>
                        <a:buNone/>
                        <a:tabLst/>
                        <a:defRPr/>
                      </a:pPr>
                      <a:r>
                        <a:rPr lang="en-US" sz="1100" b="0" i="0" u="none" strike="noStrike">
                          <a:solidFill>
                            <a:srgbClr val="000000"/>
                          </a:solidFill>
                          <a:effectLst/>
                          <a:latin typeface="Calibri"/>
                        </a:rPr>
                        <a:t> N/A</a:t>
                      </a:r>
                      <a:endParaRPr lang="en-US" sz="1100" b="0" i="0" u="none" strike="noStrike" dirty="0">
                        <a:solidFill>
                          <a:srgbClr val="000000"/>
                        </a:solidFill>
                        <a:effectLst/>
                        <a:latin typeface="Calibri" panose="020F0502020204030204" pitchFamily="34" charset="0"/>
                      </a:endParaRP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534210294"/>
                  </a:ext>
                </a:extLst>
              </a:tr>
              <a:tr h="364525">
                <a:tc>
                  <a:txBody>
                    <a:bodyPr/>
                    <a:lstStyle/>
                    <a:p>
                      <a:pPr algn="l" fontAlgn="ctr"/>
                      <a:r>
                        <a:rPr lang="en-US" sz="1100" b="0" i="0" u="none" strike="noStrike">
                          <a:solidFill>
                            <a:srgbClr val="000000"/>
                          </a:solidFill>
                          <a:effectLst/>
                          <a:latin typeface="Calibri" panose="020F0502020204030204" pitchFamily="34" charset="0"/>
                        </a:rPr>
                        <a:t>School of Health Professions (SHP)</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SP2020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171</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25%</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gradFill flip="none" rotWithShape="1">
                      <a:gsLst>
                        <a:gs pos="0">
                          <a:srgbClr val="92D050">
                            <a:shade val="30000"/>
                            <a:satMod val="115000"/>
                          </a:srgbClr>
                        </a:gs>
                        <a:gs pos="50000">
                          <a:srgbClr val="92D050">
                            <a:shade val="67500"/>
                            <a:satMod val="115000"/>
                          </a:srgbClr>
                        </a:gs>
                        <a:gs pos="100000">
                          <a:srgbClr val="92D050">
                            <a:shade val="100000"/>
                            <a:satMod val="115000"/>
                          </a:srgbClr>
                        </a:gs>
                      </a:gsLst>
                      <a:path path="circle">
                        <a:fillToRect l="100000" t="100000"/>
                      </a:path>
                      <a:tileRect r="-100000" b="-100000"/>
                    </a:gradFill>
                  </a:tcPr>
                </a:tc>
                <a:tc>
                  <a:txBody>
                    <a:bodyPr/>
                    <a:lstStyle/>
                    <a:p>
                      <a:pPr algn="ctr" fontAlgn="ctr"/>
                      <a:r>
                        <a:rPr lang="en-US" sz="1100" b="0" i="0" u="none" strike="noStrike">
                          <a:solidFill>
                            <a:srgbClr val="000000"/>
                          </a:solidFill>
                          <a:effectLst/>
                          <a:latin typeface="Calibri" panose="020F0502020204030204" pitchFamily="34" charset="0"/>
                        </a:rPr>
                        <a:t>10%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11/2019 - 0%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320033"/>
                  </a:ext>
                </a:extLst>
              </a:tr>
              <a:tr h="364525">
                <a:tc>
                  <a:txBody>
                    <a:bodyPr/>
                    <a:lstStyle/>
                    <a:p>
                      <a:pPr algn="l" fontAlgn="ctr"/>
                      <a:r>
                        <a:rPr lang="en-US" sz="1100" b="0" i="0" u="none" strike="noStrike">
                          <a:solidFill>
                            <a:srgbClr val="000000"/>
                          </a:solidFill>
                          <a:effectLst/>
                          <a:latin typeface="Calibri" panose="020F0502020204030204" pitchFamily="34" charset="0"/>
                        </a:rPr>
                        <a:t>New Jersey Medical School (NJMS)</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3031954034"/>
                  </a:ext>
                </a:extLst>
              </a:tr>
              <a:tr h="364525">
                <a:tc>
                  <a:txBody>
                    <a:bodyPr/>
                    <a:lstStyle/>
                    <a:p>
                      <a:pPr algn="l" fontAlgn="ctr"/>
                      <a:r>
                        <a:rPr lang="en-US" sz="1100" b="0" i="0" u="none" strike="noStrike">
                          <a:solidFill>
                            <a:srgbClr val="000000"/>
                          </a:solidFill>
                          <a:effectLst/>
                          <a:latin typeface="Calibri" panose="020F0502020204030204" pitchFamily="34" charset="0"/>
                        </a:rPr>
                        <a:t>School of Nursing</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100%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50906569"/>
                  </a:ext>
                </a:extLst>
              </a:tr>
              <a:tr h="364525">
                <a:tc>
                  <a:txBody>
                    <a:bodyPr/>
                    <a:lstStyle/>
                    <a:p>
                      <a:pPr algn="l" fontAlgn="ctr"/>
                      <a:r>
                        <a:rPr lang="en-US" sz="1100" b="0" i="0" u="none" strike="noStrike">
                          <a:solidFill>
                            <a:srgbClr val="000000"/>
                          </a:solidFill>
                          <a:effectLst/>
                          <a:latin typeface="Calibri" panose="020F0502020204030204" pitchFamily="34" charset="0"/>
                        </a:rPr>
                        <a:t>School of Public Health (SPH)</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E1F2"/>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100%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16587402"/>
                  </a:ext>
                </a:extLst>
              </a:tr>
              <a:tr h="364525">
                <a:tc>
                  <a:txBody>
                    <a:bodyPr/>
                    <a:lstStyle/>
                    <a:p>
                      <a:pPr algn="l" fontAlgn="ctr"/>
                      <a:r>
                        <a:rPr lang="en-US" sz="1100" b="0" i="0" u="none" strike="noStrike">
                          <a:solidFill>
                            <a:srgbClr val="000000"/>
                          </a:solidFill>
                          <a:effectLst/>
                          <a:latin typeface="Calibri" panose="020F0502020204030204" pitchFamily="34" charset="0"/>
                        </a:rPr>
                        <a:t>Robert Wood Johnson Medical School</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X</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2">
                        <a:lumMod val="20000"/>
                        <a:lumOff val="80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100%</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B050"/>
                    </a:solidFill>
                  </a:tcPr>
                </a:tc>
                <a:tc>
                  <a:txBody>
                    <a:bodyPr/>
                    <a:lstStyle/>
                    <a:p>
                      <a:pPr algn="ctr" fontAlgn="ctr"/>
                      <a:r>
                        <a:rPr lang="en-US" sz="1100" b="0" i="0" u="none" strike="noStrike">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tc>
                  <a:txBody>
                    <a:bodyPr/>
                    <a:lstStyle/>
                    <a:p>
                      <a:pPr algn="ctr" fontAlgn="ctr"/>
                      <a:r>
                        <a:rPr lang="en-US" sz="1100" b="0" i="0" u="none" strike="noStrike" dirty="0">
                          <a:solidFill>
                            <a:srgbClr val="000000"/>
                          </a:solidFill>
                          <a:effectLst/>
                          <a:latin typeface="Calibri" panose="020F0502020204030204" pitchFamily="34" charset="0"/>
                        </a:rPr>
                        <a:t>N/A</a:t>
                      </a:r>
                    </a:p>
                  </a:txBody>
                  <a:tcPr marL="7144" marR="7144" marT="714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2472054572"/>
                  </a:ext>
                </a:extLst>
              </a:tr>
            </a:tbl>
          </a:graphicData>
        </a:graphic>
      </p:graphicFrame>
    </p:spTree>
    <p:extLst>
      <p:ext uri="{BB962C8B-B14F-4D97-AF65-F5344CB8AC3E}">
        <p14:creationId xmlns:p14="http://schemas.microsoft.com/office/powerpoint/2010/main" val="1955380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Migration Considerations</a:t>
            </a:r>
          </a:p>
        </p:txBody>
      </p:sp>
      <p:sp>
        <p:nvSpPr>
          <p:cNvPr id="3" name="Slide Number Placeholder 2"/>
          <p:cNvSpPr>
            <a:spLocks noGrp="1"/>
          </p:cNvSpPr>
          <p:nvPr>
            <p:ph type="sldNum" sz="quarter" idx="10"/>
          </p:nvPr>
        </p:nvSpPr>
        <p:spPr/>
        <p:txBody>
          <a:bodyPr/>
          <a:lstStyle/>
          <a:p>
            <a:pPr>
              <a:defRPr/>
            </a:pPr>
            <a:fld id="{47CC725B-9C86-6E43-AAF9-1A329DDB234C}" type="slidenum">
              <a:rPr lang="en-US" smtClean="0"/>
              <a:pPr>
                <a:defRPr/>
              </a:pPr>
              <a:t>4</a:t>
            </a:fld>
            <a:endParaRPr lang="en-US"/>
          </a:p>
        </p:txBody>
      </p:sp>
      <p:sp>
        <p:nvSpPr>
          <p:cNvPr id="4" name="Content Placeholder 3"/>
          <p:cNvSpPr>
            <a:spLocks noGrp="1"/>
          </p:cNvSpPr>
          <p:nvPr>
            <p:ph idx="1"/>
          </p:nvPr>
        </p:nvSpPr>
        <p:spPr/>
        <p:txBody>
          <a:bodyPr/>
          <a:lstStyle/>
          <a:p>
            <a:pPr marL="0" indent="0">
              <a:buNone/>
            </a:pPr>
            <a:r>
              <a:rPr lang="en-US" sz="1800"/>
              <a:t>Suggestions from last SC Meeting:</a:t>
            </a:r>
          </a:p>
          <a:p>
            <a:r>
              <a:rPr lang="en-US" sz="1800"/>
              <a:t>Standardized communications between migration teams, schools and faculty</a:t>
            </a:r>
          </a:p>
          <a:p>
            <a:r>
              <a:rPr lang="en-US" sz="1800"/>
              <a:t>Coordination and direction from school, unit or program directors on migration scope</a:t>
            </a:r>
          </a:p>
          <a:p>
            <a:r>
              <a:rPr lang="en-US" sz="1800"/>
              <a:t>Flexibility and focus on setting migration priorities established by school</a:t>
            </a:r>
          </a:p>
          <a:p>
            <a:r>
              <a:rPr lang="en-US" sz="1800"/>
              <a:t>Handle but not encourage individual migration requests, funnel through school migration coordinator</a:t>
            </a:r>
          </a:p>
          <a:p>
            <a:r>
              <a:rPr lang="en-US" sz="1800"/>
              <a:t>Added Will Pagan, Director of Instructional Design, TLT to SC</a:t>
            </a:r>
          </a:p>
        </p:txBody>
      </p:sp>
    </p:spTree>
    <p:extLst>
      <p:ext uri="{BB962C8B-B14F-4D97-AF65-F5344CB8AC3E}">
        <p14:creationId xmlns:p14="http://schemas.microsoft.com/office/powerpoint/2010/main" val="378741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SHP Migration Plans</a:t>
            </a:r>
          </a:p>
        </p:txBody>
      </p:sp>
      <p:sp>
        <p:nvSpPr>
          <p:cNvPr id="3" name="Content Placeholder 2"/>
          <p:cNvSpPr>
            <a:spLocks noGrp="1"/>
          </p:cNvSpPr>
          <p:nvPr>
            <p:ph sz="half" idx="1"/>
          </p:nvPr>
        </p:nvSpPr>
        <p:spPr>
          <a:xfrm>
            <a:off x="218275" y="1143001"/>
            <a:ext cx="8784139" cy="1364226"/>
          </a:xfrm>
        </p:spPr>
        <p:txBody>
          <a:bodyPr numCol="1"/>
          <a:lstStyle/>
          <a:p>
            <a:r>
              <a:rPr lang="en-US" sz="1800" dirty="0"/>
              <a:t>Target: Term Spring 2020; 171 courses; November 2019</a:t>
            </a:r>
          </a:p>
          <a:p>
            <a:r>
              <a:rPr lang="en-US" sz="1800" dirty="0"/>
              <a:t>Organized and prioritized by program</a:t>
            </a:r>
          </a:p>
          <a:p>
            <a:r>
              <a:rPr lang="en-US" sz="1800" dirty="0"/>
              <a:t>Course tracking and faculty coordination provided by SHP in conjunction with TLT</a:t>
            </a:r>
          </a:p>
          <a:p>
            <a:r>
              <a:rPr lang="en-US" sz="1800" dirty="0"/>
              <a:t>Major checkpoints established:</a:t>
            </a:r>
          </a:p>
          <a:p>
            <a:endParaRPr lang="en-US" sz="1800"/>
          </a:p>
        </p:txBody>
      </p:sp>
      <p:sp>
        <p:nvSpPr>
          <p:cNvPr id="5" name="Content Placeholder 4"/>
          <p:cNvSpPr>
            <a:spLocks noGrp="1"/>
          </p:cNvSpPr>
          <p:nvPr>
            <p:ph sz="half" idx="2"/>
          </p:nvPr>
        </p:nvSpPr>
        <p:spPr>
          <a:xfrm>
            <a:off x="218274" y="2443136"/>
            <a:ext cx="8613059" cy="2329441"/>
          </a:xfrm>
        </p:spPr>
        <p:txBody>
          <a:bodyPr numCol="2"/>
          <a:lstStyle/>
          <a:p>
            <a:pPr marL="800100" lvl="1" indent="-342900">
              <a:buFont typeface="+mj-lt"/>
              <a:buAutoNum type="arabicPeriod"/>
            </a:pPr>
            <a:r>
              <a:rPr lang="en-US" sz="1400" dirty="0"/>
              <a:t>Prioritized program and course inventory</a:t>
            </a:r>
          </a:p>
          <a:p>
            <a:pPr marL="800100" lvl="1" indent="-342900">
              <a:buFont typeface="+mj-lt"/>
              <a:buAutoNum type="arabicPeriod"/>
            </a:pPr>
            <a:r>
              <a:rPr lang="en-US" sz="1400" dirty="0"/>
              <a:t>Timeline and assigned resources</a:t>
            </a:r>
          </a:p>
          <a:p>
            <a:pPr marL="800100" lvl="1" indent="-342900">
              <a:buFont typeface="+mj-lt"/>
              <a:buAutoNum type="arabicPeriod"/>
            </a:pPr>
            <a:r>
              <a:rPr lang="en-US" sz="1400" dirty="0"/>
              <a:t>Migration of courses</a:t>
            </a:r>
          </a:p>
          <a:p>
            <a:pPr marL="800100" lvl="1" indent="-342900">
              <a:buFont typeface="+mj-lt"/>
              <a:buAutoNum type="arabicPeriod"/>
            </a:pPr>
            <a:r>
              <a:rPr lang="en-US" sz="1400" dirty="0"/>
              <a:t>Handoff from TLT to faculty</a:t>
            </a:r>
          </a:p>
          <a:p>
            <a:pPr lvl="2" fontAlgn="ctr">
              <a:buFont typeface="+mj-lt"/>
              <a:buAutoNum type="alphaLcParenR"/>
            </a:pPr>
            <a:r>
              <a:rPr lang="en-US" sz="1200" dirty="0"/>
              <a:t>Course content will be transferred to Canvas Template</a:t>
            </a:r>
          </a:p>
          <a:p>
            <a:pPr lvl="2" fontAlgn="ctr">
              <a:buFont typeface="+mj-lt"/>
              <a:buAutoNum type="alphaLcParenR"/>
            </a:pPr>
            <a:r>
              <a:rPr lang="en-US" sz="1200" dirty="0"/>
              <a:t>ID has completed a verification of content transferred</a:t>
            </a:r>
          </a:p>
          <a:p>
            <a:pPr lvl="2" fontAlgn="ctr">
              <a:buFont typeface="+mj-lt"/>
              <a:buAutoNum type="alphaLcParenR"/>
            </a:pPr>
            <a:r>
              <a:rPr lang="en-US" sz="1200" dirty="0"/>
              <a:t>ID has created an "exception" list of items that an Instructor needs to review for completeness and accuracy</a:t>
            </a:r>
          </a:p>
          <a:p>
            <a:pPr lvl="2" fontAlgn="ctr">
              <a:buFont typeface="+mj-lt"/>
              <a:buAutoNum type="alphaLcParenR"/>
            </a:pPr>
            <a:r>
              <a:rPr lang="en-US" sz="1200" dirty="0"/>
              <a:t>ID provides suggestions for improvement that an Instructor to consider</a:t>
            </a:r>
          </a:p>
          <a:p>
            <a:pPr lvl="2" fontAlgn="ctr">
              <a:buFont typeface="+mj-lt"/>
              <a:buAutoNum type="alphaLcParenR"/>
            </a:pPr>
            <a:r>
              <a:rPr lang="en-US" sz="1200" dirty="0"/>
              <a:t>An invitation for consultation on course improvement</a:t>
            </a:r>
          </a:p>
          <a:p>
            <a:pPr marL="800100" lvl="1" indent="-342900" fontAlgn="ctr">
              <a:buFont typeface="+mj-lt"/>
              <a:buAutoNum type="arabicPeriod"/>
            </a:pPr>
            <a:r>
              <a:rPr lang="en-US" sz="1400" dirty="0"/>
              <a:t>Faculty or Program approval and signoff on course acceptance for content and </a:t>
            </a:r>
            <a:r>
              <a:rPr lang="en-US" sz="1400" dirty="0" err="1"/>
              <a:t>teachability</a:t>
            </a:r>
            <a:endParaRPr lang="en-US" sz="1400" dirty="0"/>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5</a:t>
            </a:fld>
            <a:endParaRPr lang="en-US"/>
          </a:p>
        </p:txBody>
      </p:sp>
    </p:spTree>
    <p:extLst>
      <p:ext uri="{BB962C8B-B14F-4D97-AF65-F5344CB8AC3E}">
        <p14:creationId xmlns:p14="http://schemas.microsoft.com/office/powerpoint/2010/main" val="35204725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Inventory by LMS</a:t>
            </a:r>
          </a:p>
        </p:txBody>
      </p:sp>
      <p:graphicFrame>
        <p:nvGraphicFramePr>
          <p:cNvPr id="7" name="Content Placeholder 6"/>
          <p:cNvGraphicFramePr>
            <a:graphicFrameLocks noGrp="1"/>
          </p:cNvGraphicFramePr>
          <p:nvPr>
            <p:ph sz="half" idx="1"/>
            <p:extLst>
              <p:ext uri="{D42A27DB-BD31-4B8C-83A1-F6EECF244321}">
                <p14:modId xmlns:p14="http://schemas.microsoft.com/office/powerpoint/2010/main" val="4068536718"/>
              </p:ext>
            </p:extLst>
          </p:nvPr>
        </p:nvGraphicFramePr>
        <p:xfrm>
          <a:off x="457200" y="1143000"/>
          <a:ext cx="4038600" cy="34004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9" name="Content Placeholder 18"/>
          <p:cNvGraphicFramePr>
            <a:graphicFrameLocks noGrp="1"/>
          </p:cNvGraphicFramePr>
          <p:nvPr>
            <p:ph sz="half" idx="2"/>
            <p:extLst>
              <p:ext uri="{D42A27DB-BD31-4B8C-83A1-F6EECF244321}">
                <p14:modId xmlns:p14="http://schemas.microsoft.com/office/powerpoint/2010/main" val="15628330"/>
              </p:ext>
            </p:extLst>
          </p:nvPr>
        </p:nvGraphicFramePr>
        <p:xfrm>
          <a:off x="4648200" y="1143000"/>
          <a:ext cx="4038600" cy="3400425"/>
        </p:xfrm>
        <a:graphic>
          <a:graphicData uri="http://schemas.openxmlformats.org/drawingml/2006/chart">
            <c:chart xmlns:c="http://schemas.openxmlformats.org/drawingml/2006/chart" xmlns:r="http://schemas.openxmlformats.org/officeDocument/2006/relationships" r:id="rId3"/>
          </a:graphicData>
        </a:graphic>
      </p:graphicFrame>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6</a:t>
            </a:fld>
            <a:endParaRPr lang="en-US"/>
          </a:p>
        </p:txBody>
      </p:sp>
    </p:spTree>
    <p:extLst>
      <p:ext uri="{BB962C8B-B14F-4D97-AF65-F5344CB8AC3E}">
        <p14:creationId xmlns:p14="http://schemas.microsoft.com/office/powerpoint/2010/main" val="9907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749" y="457200"/>
            <a:ext cx="8229600" cy="606029"/>
          </a:xfrm>
        </p:spPr>
        <p:txBody>
          <a:bodyPr/>
          <a:lstStyle/>
          <a:p>
            <a:r>
              <a:rPr lang="en-US"/>
              <a:t>Moodle migration estimates</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7</a:t>
            </a:fld>
            <a:endParaRPr lang="en-US"/>
          </a:p>
        </p:txBody>
      </p:sp>
      <p:sp>
        <p:nvSpPr>
          <p:cNvPr id="6" name="Rectangle 1"/>
          <p:cNvSpPr>
            <a:spLocks noChangeArrowheads="1"/>
          </p:cNvSpPr>
          <p:nvPr/>
        </p:nvSpPr>
        <p:spPr bwMode="auto">
          <a:xfrm>
            <a:off x="578136" y="1082455"/>
            <a:ext cx="2715944" cy="72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sz="1200" dirty="0">
                <a:latin typeface="Arial"/>
                <a:cs typeface="Arial"/>
              </a:rPr>
              <a:t>Tier 1 = 1 day to complete</a:t>
            </a:r>
          </a:p>
          <a:p>
            <a:pPr lvl="0"/>
            <a:r>
              <a:rPr lang="en-US" sz="1200" dirty="0">
                <a:latin typeface="Arial"/>
                <a:cs typeface="Arial"/>
              </a:rPr>
              <a:t>Tier 2 = 2-5 days to complete</a:t>
            </a:r>
          </a:p>
          <a:p>
            <a:r>
              <a:rPr lang="en-US" sz="1200" dirty="0">
                <a:latin typeface="Arial"/>
                <a:cs typeface="Arial"/>
              </a:rPr>
              <a:t>Tier 3 = up to 2 weeks</a:t>
            </a:r>
          </a:p>
          <a:p>
            <a:pPr lvl="0"/>
            <a:endParaRPr lang="en-US" altLang="en-US" sz="1100" dirty="0">
              <a:latin typeface="Calibri"/>
              <a:cs typeface="Calibri"/>
            </a:endParaRPr>
          </a:p>
        </p:txBody>
      </p:sp>
      <p:sp>
        <p:nvSpPr>
          <p:cNvPr id="7" name="Rectangle 1">
            <a:extLst>
              <a:ext uri="{FF2B5EF4-FFF2-40B4-BE49-F238E27FC236}">
                <a16:creationId xmlns:a16="http://schemas.microsoft.com/office/drawing/2014/main" id="{8B22569E-6A3C-4B4F-92A1-744DA289544E}"/>
              </a:ext>
            </a:extLst>
          </p:cNvPr>
          <p:cNvSpPr>
            <a:spLocks noChangeArrowheads="1"/>
          </p:cNvSpPr>
          <p:nvPr/>
        </p:nvSpPr>
        <p:spPr bwMode="auto">
          <a:xfrm>
            <a:off x="578135" y="1845329"/>
            <a:ext cx="4186115" cy="2739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a:buChar char="•"/>
            </a:pPr>
            <a:r>
              <a:rPr lang="en-US" sz="1200" dirty="0">
                <a:latin typeface="Arial"/>
                <a:cs typeface="Arial"/>
              </a:rPr>
              <a:t>Large course files have frozen the system during migration and requires a second round. </a:t>
            </a:r>
            <a:endParaRPr lang="en-US" sz="1200"/>
          </a:p>
          <a:p>
            <a:pPr marL="171450" indent="-171450">
              <a:buFont typeface="Arial"/>
              <a:buChar char="•"/>
            </a:pPr>
            <a:r>
              <a:rPr lang="en-US" sz="1200" dirty="0">
                <a:latin typeface="Arial"/>
                <a:cs typeface="Arial"/>
              </a:rPr>
              <a:t>News Forum is lost during migration and needs to be copy &amp; pasted manually.</a:t>
            </a:r>
          </a:p>
          <a:p>
            <a:pPr marL="171450" indent="-171450">
              <a:buFont typeface="Arial"/>
              <a:buChar char="•"/>
            </a:pPr>
            <a:r>
              <a:rPr lang="en-US" sz="1200" dirty="0">
                <a:latin typeface="Arial"/>
                <a:cs typeface="Arial"/>
              </a:rPr>
              <a:t>Certain quiz questions do not migrate over, but some of them can be recreated with </a:t>
            </a:r>
            <a:r>
              <a:rPr lang="en-US" sz="1200" dirty="0" err="1">
                <a:latin typeface="Arial"/>
                <a:cs typeface="Arial"/>
              </a:rPr>
              <a:t>Quiz.next</a:t>
            </a:r>
            <a:r>
              <a:rPr lang="en-US" sz="1200" dirty="0">
                <a:latin typeface="Arial"/>
                <a:cs typeface="Arial"/>
              </a:rPr>
              <a:t>. More interactive questions are lost. </a:t>
            </a:r>
          </a:p>
          <a:p>
            <a:pPr marL="171450" indent="-171450">
              <a:buFont typeface="Arial"/>
              <a:buChar char="•"/>
            </a:pPr>
            <a:r>
              <a:rPr lang="en-US" sz="1200" dirty="0">
                <a:latin typeface="Arial"/>
                <a:cs typeface="Arial"/>
              </a:rPr>
              <a:t>Moodle games cannot be migrated over, but maybe recreated with an external tool if available. </a:t>
            </a:r>
          </a:p>
          <a:p>
            <a:pPr marL="171450" indent="-171450">
              <a:buFont typeface="Arial"/>
              <a:buChar char="•"/>
            </a:pPr>
            <a:r>
              <a:rPr lang="en-US" sz="1200" dirty="0">
                <a:latin typeface="Arial"/>
                <a:cs typeface="Arial"/>
              </a:rPr>
              <a:t>Question banks default to store questions on the course level, not user level. </a:t>
            </a:r>
          </a:p>
          <a:p>
            <a:pPr marL="171450" indent="-171450">
              <a:buFont typeface="Arial"/>
              <a:buChar char="•"/>
            </a:pPr>
            <a:r>
              <a:rPr lang="en-US" sz="1200" dirty="0">
                <a:latin typeface="Arial"/>
                <a:cs typeface="Arial"/>
              </a:rPr>
              <a:t>Question bank organization can be problematic and require additional manual effort.</a:t>
            </a:r>
            <a:endParaRPr lang="en-US"/>
          </a:p>
          <a:p>
            <a:pPr marL="171450" indent="-171450">
              <a:buFont typeface="Arial"/>
              <a:buChar char="•"/>
            </a:pPr>
            <a:endParaRPr lang="en-US" altLang="en-US" sz="1100" dirty="0">
              <a:latin typeface="Calibri"/>
              <a:cs typeface="Calibri"/>
            </a:endParaRPr>
          </a:p>
          <a:p>
            <a:pPr marL="171450" indent="-171450">
              <a:buFont typeface="Arial"/>
              <a:buChar char="•"/>
            </a:pPr>
            <a:endParaRPr lang="en-US" altLang="en-US" sz="1100">
              <a:latin typeface="Calibri"/>
              <a:cs typeface="Calibri"/>
            </a:endParaRPr>
          </a:p>
        </p:txBody>
      </p:sp>
      <p:graphicFrame>
        <p:nvGraphicFramePr>
          <p:cNvPr id="18" name="Table 17">
            <a:extLst>
              <a:ext uri="{FF2B5EF4-FFF2-40B4-BE49-F238E27FC236}">
                <a16:creationId xmlns:a16="http://schemas.microsoft.com/office/drawing/2014/main" id="{7B327690-6DB0-41B5-8D39-096F56F37A95}"/>
              </a:ext>
            </a:extLst>
          </p:cNvPr>
          <p:cNvGraphicFramePr>
            <a:graphicFrameLocks noGrp="1"/>
          </p:cNvGraphicFramePr>
          <p:nvPr>
            <p:extLst>
              <p:ext uri="{D42A27DB-BD31-4B8C-83A1-F6EECF244321}">
                <p14:modId xmlns:p14="http://schemas.microsoft.com/office/powerpoint/2010/main" val="100930269"/>
              </p:ext>
            </p:extLst>
          </p:nvPr>
        </p:nvGraphicFramePr>
        <p:xfrm>
          <a:off x="5097982" y="414716"/>
          <a:ext cx="3825267" cy="4710422"/>
        </p:xfrm>
        <a:graphic>
          <a:graphicData uri="http://schemas.openxmlformats.org/drawingml/2006/table">
            <a:tbl>
              <a:tblPr firstRow="1" bandRow="1">
                <a:tableStyleId>{21E4AEA4-8DFA-4A89-87EB-49C32662AFE0}</a:tableStyleId>
              </a:tblPr>
              <a:tblGrid>
                <a:gridCol w="1629435">
                  <a:extLst>
                    <a:ext uri="{9D8B030D-6E8A-4147-A177-3AD203B41FA5}">
                      <a16:colId xmlns:a16="http://schemas.microsoft.com/office/drawing/2014/main" val="184256043"/>
                    </a:ext>
                  </a:extLst>
                </a:gridCol>
                <a:gridCol w="763439">
                  <a:extLst>
                    <a:ext uri="{9D8B030D-6E8A-4147-A177-3AD203B41FA5}">
                      <a16:colId xmlns:a16="http://schemas.microsoft.com/office/drawing/2014/main" val="153646965"/>
                    </a:ext>
                  </a:extLst>
                </a:gridCol>
                <a:gridCol w="682009">
                  <a:extLst>
                    <a:ext uri="{9D8B030D-6E8A-4147-A177-3AD203B41FA5}">
                      <a16:colId xmlns:a16="http://schemas.microsoft.com/office/drawing/2014/main" val="439072682"/>
                    </a:ext>
                  </a:extLst>
                </a:gridCol>
                <a:gridCol w="750384">
                  <a:extLst>
                    <a:ext uri="{9D8B030D-6E8A-4147-A177-3AD203B41FA5}">
                      <a16:colId xmlns:a16="http://schemas.microsoft.com/office/drawing/2014/main" val="3862181909"/>
                    </a:ext>
                  </a:extLst>
                </a:gridCol>
              </a:tblGrid>
              <a:tr h="283221">
                <a:tc>
                  <a:txBody>
                    <a:bodyPr/>
                    <a:lstStyle/>
                    <a:p>
                      <a:pPr algn="ctr" rtl="0" fontAlgn="base"/>
                      <a:r>
                        <a:rPr lang="en-US" sz="1100">
                          <a:effectLst/>
                        </a:rPr>
                        <a:t>Moodle Tool </a:t>
                      </a:r>
                      <a:endParaRPr lang="en-US">
                        <a:effectLst/>
                      </a:endParaRPr>
                    </a:p>
                  </a:txBody>
                  <a:tcPr/>
                </a:tc>
                <a:tc>
                  <a:txBody>
                    <a:bodyPr/>
                    <a:lstStyle/>
                    <a:p>
                      <a:pPr algn="ctr" rtl="0" fontAlgn="base"/>
                      <a:r>
                        <a:rPr lang="en-US" sz="1100">
                          <a:effectLst/>
                        </a:rPr>
                        <a:t>Tier 1 </a:t>
                      </a:r>
                      <a:endParaRPr lang="en-US">
                        <a:effectLst/>
                      </a:endParaRPr>
                    </a:p>
                  </a:txBody>
                  <a:tcPr/>
                </a:tc>
                <a:tc>
                  <a:txBody>
                    <a:bodyPr/>
                    <a:lstStyle/>
                    <a:p>
                      <a:pPr algn="ctr" rtl="0" fontAlgn="base"/>
                      <a:r>
                        <a:rPr lang="en-US" sz="1100">
                          <a:effectLst/>
                        </a:rPr>
                        <a:t>Tier 2 </a:t>
                      </a:r>
                      <a:endParaRPr lang="en-US">
                        <a:effectLst/>
                      </a:endParaRPr>
                    </a:p>
                  </a:txBody>
                  <a:tcPr/>
                </a:tc>
                <a:tc>
                  <a:txBody>
                    <a:bodyPr/>
                    <a:lstStyle/>
                    <a:p>
                      <a:pPr algn="ctr" rtl="0" fontAlgn="base"/>
                      <a:r>
                        <a:rPr lang="en-US" sz="1100">
                          <a:effectLst/>
                        </a:rPr>
                        <a:t>Tier 3 </a:t>
                      </a:r>
                      <a:endParaRPr lang="en-US">
                        <a:effectLst/>
                      </a:endParaRPr>
                    </a:p>
                  </a:txBody>
                  <a:tcPr/>
                </a:tc>
                <a:extLst>
                  <a:ext uri="{0D108BD9-81ED-4DB2-BD59-A6C34878D82A}">
                    <a16:rowId xmlns:a16="http://schemas.microsoft.com/office/drawing/2014/main" val="1064381475"/>
                  </a:ext>
                </a:extLst>
              </a:tr>
              <a:tr h="283065">
                <a:tc>
                  <a:txBody>
                    <a:bodyPr/>
                    <a:lstStyle/>
                    <a:p>
                      <a:pPr rtl="0" fontAlgn="base"/>
                      <a:r>
                        <a:rPr lang="en-US" sz="1100">
                          <a:effectLst/>
                        </a:rPr>
                        <a:t>Assignments </a:t>
                      </a:r>
                      <a:endParaRPr lang="en-US">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701869370"/>
                  </a:ext>
                </a:extLst>
              </a:tr>
              <a:tr h="264841">
                <a:tc>
                  <a:txBody>
                    <a:bodyPr/>
                    <a:lstStyle/>
                    <a:p>
                      <a:pPr rtl="0" fontAlgn="base"/>
                      <a:r>
                        <a:rPr lang="en-US" sz="1100">
                          <a:effectLst/>
                        </a:rPr>
                        <a:t>Linked Content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3320970285"/>
                  </a:ext>
                </a:extLst>
              </a:tr>
              <a:tr h="245324">
                <a:tc>
                  <a:txBody>
                    <a:bodyPr/>
                    <a:lstStyle/>
                    <a:p>
                      <a:pPr rtl="0" fontAlgn="base"/>
                      <a:r>
                        <a:rPr lang="en-US" sz="1100">
                          <a:effectLst/>
                        </a:rPr>
                        <a:t>Discussion &amp; PMs</a:t>
                      </a:r>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3721798895"/>
                  </a:ext>
                </a:extLst>
              </a:tr>
              <a:tr h="245324">
                <a:tc>
                  <a:txBody>
                    <a:bodyPr/>
                    <a:lstStyle/>
                    <a:p>
                      <a:pPr rtl="0" fontAlgn="base"/>
                      <a:r>
                        <a:rPr lang="en-US" sz="1100" dirty="0">
                          <a:effectLst/>
                        </a:rPr>
                        <a:t>Sections </a:t>
                      </a:r>
                      <a:endParaRPr lang="en-US" dirty="0">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extLst>
                  <a:ext uri="{0D108BD9-81ED-4DB2-BD59-A6C34878D82A}">
                    <a16:rowId xmlns:a16="http://schemas.microsoft.com/office/drawing/2014/main" val="268371516"/>
                  </a:ext>
                </a:extLst>
              </a:tr>
              <a:tr h="245324">
                <a:tc>
                  <a:txBody>
                    <a:bodyPr/>
                    <a:lstStyle/>
                    <a:p>
                      <a:pPr rtl="0" fontAlgn="base"/>
                      <a:r>
                        <a:rPr lang="en-US" sz="1100">
                          <a:effectLst/>
                        </a:rPr>
                        <a:t>Forums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883020368"/>
                  </a:ext>
                </a:extLst>
              </a:tr>
              <a:tr h="273630">
                <a:tc>
                  <a:txBody>
                    <a:bodyPr/>
                    <a:lstStyle/>
                    <a:p>
                      <a:pPr rtl="0" fontAlgn="base"/>
                      <a:r>
                        <a:rPr lang="en-US" sz="1100">
                          <a:effectLst/>
                        </a:rPr>
                        <a:t>Gradebook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3932390855"/>
                  </a:ext>
                </a:extLst>
              </a:tr>
              <a:tr h="264194">
                <a:tc>
                  <a:txBody>
                    <a:bodyPr/>
                    <a:lstStyle/>
                    <a:p>
                      <a:pPr rtl="0" fontAlgn="base"/>
                      <a:r>
                        <a:rPr lang="en-US" sz="1100">
                          <a:effectLst/>
                        </a:rPr>
                        <a:t>Kaltura Videos </a:t>
                      </a:r>
                      <a:endParaRPr lang="en-US">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extLst>
                  <a:ext uri="{0D108BD9-81ED-4DB2-BD59-A6C34878D82A}">
                    <a16:rowId xmlns:a16="http://schemas.microsoft.com/office/drawing/2014/main" val="2535072638"/>
                  </a:ext>
                </a:extLst>
              </a:tr>
              <a:tr h="262991">
                <a:tc>
                  <a:txBody>
                    <a:bodyPr/>
                    <a:lstStyle/>
                    <a:p>
                      <a:pPr rtl="0" fontAlgn="base"/>
                      <a:r>
                        <a:rPr lang="en-US" sz="1100">
                          <a:effectLst/>
                        </a:rPr>
                        <a:t>Meetings Recordings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4086328432"/>
                  </a:ext>
                </a:extLst>
              </a:tr>
              <a:tr h="424599">
                <a:tc>
                  <a:txBody>
                    <a:bodyPr/>
                    <a:lstStyle/>
                    <a:p>
                      <a:pPr rtl="0" fontAlgn="base"/>
                      <a:r>
                        <a:rPr lang="en-US" sz="1200">
                          <a:effectLst/>
                        </a:rPr>
                        <a:t>Private Files </a:t>
                      </a:r>
                      <a:endParaRPr lang="en-US">
                        <a:effectLst/>
                      </a:endParaRPr>
                    </a:p>
                    <a:p>
                      <a:pPr rtl="0" fontAlgn="base"/>
                      <a:r>
                        <a:rPr lang="en-US" sz="1200">
                          <a:effectLst/>
                        </a:rPr>
                        <a:t>Repositories </a:t>
                      </a:r>
                      <a:endParaRPr lang="en-US">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353603832"/>
                  </a:ext>
                </a:extLst>
              </a:tr>
              <a:tr h="245324">
                <a:tc>
                  <a:txBody>
                    <a:bodyPr/>
                    <a:lstStyle/>
                    <a:p>
                      <a:pPr rtl="0" fontAlgn="base"/>
                      <a:r>
                        <a:rPr lang="en-US" sz="1100">
                          <a:effectLst/>
                        </a:rPr>
                        <a:t>Syllabus </a:t>
                      </a:r>
                      <a:endParaRPr lang="en-US">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1112364624"/>
                  </a:ext>
                </a:extLst>
              </a:tr>
              <a:tr h="245324">
                <a:tc>
                  <a:txBody>
                    <a:bodyPr/>
                    <a:lstStyle/>
                    <a:p>
                      <a:pPr rtl="0" fontAlgn="base"/>
                      <a:r>
                        <a:rPr lang="en-US" sz="1100">
                          <a:effectLst/>
                        </a:rPr>
                        <a:t>Quizzes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tc>
                  <a:txBody>
                    <a:bodyPr/>
                    <a:lstStyle/>
                    <a:p>
                      <a:pPr marL="342900" lvl="0" indent="-342900" algn="ctr" rtl="0" fontAlgn="base">
                        <a:buFont typeface="Arial" panose="020B0604020202020204" pitchFamily="34" charset="0"/>
                        <a:buChar char="•"/>
                      </a:pPr>
                      <a:endParaRPr lang="en-US" sz="1100" dirty="0">
                        <a:effectLst/>
                        <a:latin typeface="Calibri" panose="020F0502020204030204" pitchFamily="34" charset="0"/>
                      </a:endParaRPr>
                    </a:p>
                  </a:txBody>
                  <a:tcPr/>
                </a:tc>
                <a:extLst>
                  <a:ext uri="{0D108BD9-81ED-4DB2-BD59-A6C34878D82A}">
                    <a16:rowId xmlns:a16="http://schemas.microsoft.com/office/drawing/2014/main" val="3793532681"/>
                  </a:ext>
                </a:extLst>
              </a:tr>
              <a:tr h="245324">
                <a:tc>
                  <a:txBody>
                    <a:bodyPr/>
                    <a:lstStyle/>
                    <a:p>
                      <a:pPr rtl="0" fontAlgn="base"/>
                      <a:r>
                        <a:rPr lang="en-US" sz="1100">
                          <a:effectLst/>
                        </a:rPr>
                        <a:t>Question Banks </a:t>
                      </a:r>
                      <a:endParaRPr lang="en-US">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a:endParaRPr>
                    </a:p>
                  </a:txBody>
                  <a:tcPr/>
                </a:tc>
                <a:extLst>
                  <a:ext uri="{0D108BD9-81ED-4DB2-BD59-A6C34878D82A}">
                    <a16:rowId xmlns:a16="http://schemas.microsoft.com/office/drawing/2014/main" val="3179631826"/>
                  </a:ext>
                </a:extLst>
              </a:tr>
              <a:tr h="245324">
                <a:tc>
                  <a:txBody>
                    <a:bodyPr/>
                    <a:lstStyle/>
                    <a:p>
                      <a:pPr rtl="0" fontAlgn="base"/>
                      <a:r>
                        <a:rPr lang="en-US" sz="1100">
                          <a:effectLst/>
                        </a:rPr>
                        <a:t>Wiki </a:t>
                      </a:r>
                      <a:endParaRPr lang="en-US">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extLst>
                  <a:ext uri="{0D108BD9-81ED-4DB2-BD59-A6C34878D82A}">
                    <a16:rowId xmlns:a16="http://schemas.microsoft.com/office/drawing/2014/main" val="548956996"/>
                  </a:ext>
                </a:extLst>
              </a:tr>
              <a:tr h="245324">
                <a:tc>
                  <a:txBody>
                    <a:bodyPr/>
                    <a:lstStyle/>
                    <a:p>
                      <a:pPr rtl="0" fontAlgn="base"/>
                      <a:r>
                        <a:rPr lang="en-US" sz="1100">
                          <a:effectLst/>
                        </a:rPr>
                        <a:t>SCORM </a:t>
                      </a:r>
                      <a:endParaRPr lang="en-US">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extLst>
                  <a:ext uri="{0D108BD9-81ED-4DB2-BD59-A6C34878D82A}">
                    <a16:rowId xmlns:a16="http://schemas.microsoft.com/office/drawing/2014/main" val="2194496483"/>
                  </a:ext>
                </a:extLst>
              </a:tr>
              <a:tr h="264194">
                <a:tc>
                  <a:txBody>
                    <a:bodyPr/>
                    <a:lstStyle/>
                    <a:p>
                      <a:pPr rtl="0" fontAlgn="base"/>
                      <a:r>
                        <a:rPr lang="en-US" sz="1200">
                          <a:effectLst/>
                        </a:rPr>
                        <a:t>News Forum </a:t>
                      </a:r>
                      <a:endParaRPr lang="en-US">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a:effectLst/>
                        </a:rPr>
                        <a:t>X</a:t>
                      </a:r>
                      <a:endParaRPr lang="en-US" sz="1100" dirty="0">
                        <a:effectLst/>
                        <a:latin typeface="Calibri" panose="020F0502020204030204" pitchFamily="34" charset="0"/>
                      </a:endParaRPr>
                    </a:p>
                  </a:txBody>
                  <a:tcPr/>
                </a:tc>
                <a:tc>
                  <a:txBody>
                    <a:bodyPr/>
                    <a:lstStyle/>
                    <a:p>
                      <a:pPr algn="ctr" rtl="0" fontAlgn="base"/>
                      <a:endParaRPr lang="en-US" sz="1100" dirty="0">
                        <a:effectLst/>
                      </a:endParaRPr>
                    </a:p>
                  </a:txBody>
                  <a:tcPr/>
                </a:tc>
                <a:extLst>
                  <a:ext uri="{0D108BD9-81ED-4DB2-BD59-A6C34878D82A}">
                    <a16:rowId xmlns:a16="http://schemas.microsoft.com/office/drawing/2014/main" val="3238153060"/>
                  </a:ext>
                </a:extLst>
              </a:tr>
              <a:tr h="254759">
                <a:tc>
                  <a:txBody>
                    <a:bodyPr/>
                    <a:lstStyle/>
                    <a:p>
                      <a:pPr rtl="0" fontAlgn="base"/>
                      <a:r>
                        <a:rPr lang="en-US" sz="1200">
                          <a:effectLst/>
                        </a:rPr>
                        <a:t>Mail </a:t>
                      </a:r>
                      <a:endParaRPr lang="en-US">
                        <a:effectLst/>
                      </a:endParaRPr>
                    </a:p>
                  </a:txBody>
                  <a:tcPr/>
                </a:tc>
                <a:tc>
                  <a:txBody>
                    <a:bodyPr/>
                    <a:lstStyle/>
                    <a:p>
                      <a:pPr algn="ctr" rtl="0" fontAlgn="base"/>
                      <a:endParaRPr lang="en-US" sz="1100" dirty="0">
                        <a:effectLst/>
                      </a:endParaRPr>
                    </a:p>
                  </a:txBody>
                  <a:tcPr/>
                </a:tc>
                <a:tc>
                  <a:txBody>
                    <a:bodyPr/>
                    <a:lstStyle/>
                    <a:p>
                      <a:pPr algn="ctr" rtl="0" fontAlgn="base"/>
                      <a:endParaRPr lang="en-US" sz="1100" dirty="0">
                        <a:effectLst/>
                      </a:endParaRPr>
                    </a:p>
                  </a:txBody>
                  <a:tcPr/>
                </a:tc>
                <a:tc>
                  <a:txBody>
                    <a:bodyPr/>
                    <a:lstStyle/>
                    <a:p>
                      <a:pPr marL="0" lvl="0" indent="0" algn="ctr" rtl="0" fontAlgn="base">
                        <a:buNone/>
                      </a:pPr>
                      <a:r>
                        <a:rPr lang="en-US" sz="1100" dirty="0">
                          <a:effectLst/>
                        </a:rPr>
                        <a:t>X</a:t>
                      </a:r>
                      <a:endParaRPr lang="en-US" sz="1100" dirty="0">
                        <a:effectLst/>
                        <a:latin typeface="Calibri" panose="020F0502020204030204" pitchFamily="34" charset="0"/>
                      </a:endParaRPr>
                    </a:p>
                  </a:txBody>
                  <a:tcPr/>
                </a:tc>
                <a:extLst>
                  <a:ext uri="{0D108BD9-81ED-4DB2-BD59-A6C34878D82A}">
                    <a16:rowId xmlns:a16="http://schemas.microsoft.com/office/drawing/2014/main" val="4090184311"/>
                  </a:ext>
                </a:extLst>
              </a:tr>
            </a:tbl>
          </a:graphicData>
        </a:graphic>
      </p:graphicFrame>
    </p:spTree>
    <p:extLst>
      <p:ext uri="{BB962C8B-B14F-4D97-AF65-F5344CB8AC3E}">
        <p14:creationId xmlns:p14="http://schemas.microsoft.com/office/powerpoint/2010/main" val="18222385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Sakai migration estimates</a:t>
            </a:r>
          </a:p>
        </p:txBody>
      </p:sp>
      <p:sp>
        <p:nvSpPr>
          <p:cNvPr id="4" name="Slide Number Placeholder 3"/>
          <p:cNvSpPr>
            <a:spLocks noGrp="1"/>
          </p:cNvSpPr>
          <p:nvPr>
            <p:ph type="sldNum" sz="quarter" idx="10"/>
          </p:nvPr>
        </p:nvSpPr>
        <p:spPr/>
        <p:txBody>
          <a:bodyPr/>
          <a:lstStyle/>
          <a:p>
            <a:pPr>
              <a:defRPr/>
            </a:pPr>
            <a:fld id="{45488343-B159-074D-B355-B61FD1A20D53}" type="slidenum">
              <a:rPr lang="en-US" smtClean="0"/>
              <a:pPr>
                <a:defRPr/>
              </a:pPr>
              <a:t>8</a:t>
            </a:fld>
            <a:endParaRPr lang="en-US"/>
          </a:p>
        </p:txBody>
      </p:sp>
      <p:sp>
        <p:nvSpPr>
          <p:cNvPr id="6" name="Rectangle 1"/>
          <p:cNvSpPr>
            <a:spLocks noChangeArrowheads="1"/>
          </p:cNvSpPr>
          <p:nvPr/>
        </p:nvSpPr>
        <p:spPr bwMode="auto">
          <a:xfrm>
            <a:off x="578136" y="1273301"/>
            <a:ext cx="3424047"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en-US" sz="1200" dirty="0">
                <a:latin typeface="Arial"/>
                <a:cs typeface="Calibri"/>
              </a:rPr>
              <a:t>Tier 1 = 1 day to complete </a:t>
            </a:r>
          </a:p>
          <a:p>
            <a:pPr lvl="0"/>
            <a:r>
              <a:rPr lang="en-US" altLang="en-US" sz="1200" dirty="0">
                <a:latin typeface="Arial"/>
                <a:cs typeface="Calibri"/>
              </a:rPr>
              <a:t>Tier 2 = 2-5 days to complete </a:t>
            </a:r>
          </a:p>
          <a:p>
            <a:pPr lvl="0"/>
            <a:r>
              <a:rPr lang="en-US" altLang="en-US" sz="1200" dirty="0">
                <a:latin typeface="Arial"/>
                <a:cs typeface="Calibri"/>
              </a:rPr>
              <a:t>Tier 3 = up to 2 weeks </a:t>
            </a:r>
          </a:p>
        </p:txBody>
      </p:sp>
      <p:sp>
        <p:nvSpPr>
          <p:cNvPr id="7" name="Rectangle 1">
            <a:extLst>
              <a:ext uri="{FF2B5EF4-FFF2-40B4-BE49-F238E27FC236}">
                <a16:creationId xmlns:a16="http://schemas.microsoft.com/office/drawing/2014/main" id="{8B22569E-6A3C-4B4F-92A1-744DA289544E}"/>
              </a:ext>
            </a:extLst>
          </p:cNvPr>
          <p:cNvSpPr>
            <a:spLocks noChangeArrowheads="1"/>
          </p:cNvSpPr>
          <p:nvPr/>
        </p:nvSpPr>
        <p:spPr bwMode="auto">
          <a:xfrm>
            <a:off x="578135" y="2093371"/>
            <a:ext cx="4186115" cy="9079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171450" indent="-171450">
              <a:buFont typeface="Arial"/>
              <a:buChar char="•"/>
            </a:pPr>
            <a:r>
              <a:rPr lang="en-US" altLang="en-US" sz="1200" dirty="0">
                <a:latin typeface="Arial"/>
                <a:cs typeface="Calibri"/>
              </a:rPr>
              <a:t>Preliminary estimates to be refined during migrations with review of existing courses</a:t>
            </a:r>
          </a:p>
          <a:p>
            <a:pPr marL="171450" indent="-171450">
              <a:buFont typeface="Arial"/>
              <a:buChar char="•"/>
            </a:pPr>
            <a:r>
              <a:rPr lang="en-US" altLang="en-US" sz="1200" dirty="0">
                <a:latin typeface="Arial"/>
                <a:cs typeface="Calibri"/>
              </a:rPr>
              <a:t>All estimates are "worst case", as some modules may be implemented with default values or not fully employed</a:t>
            </a:r>
          </a:p>
          <a:p>
            <a:pPr marL="171450" indent="-171450">
              <a:buFont typeface="Arial"/>
              <a:buChar char="•"/>
            </a:pPr>
            <a:endParaRPr lang="en-US" altLang="en-US" sz="1100">
              <a:latin typeface="Calibri"/>
              <a:cs typeface="Calibri"/>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907664159"/>
              </p:ext>
            </p:extLst>
          </p:nvPr>
        </p:nvGraphicFramePr>
        <p:xfrm>
          <a:off x="5020354" y="457200"/>
          <a:ext cx="3666446" cy="4625526"/>
        </p:xfrm>
        <a:graphic>
          <a:graphicData uri="http://schemas.openxmlformats.org/drawingml/2006/table">
            <a:tbl>
              <a:tblPr firstRow="1" bandRow="1">
                <a:tableStyleId>{21E4AEA4-8DFA-4A89-87EB-49C32662AFE0}</a:tableStyleId>
              </a:tblPr>
              <a:tblGrid>
                <a:gridCol w="1702813">
                  <a:extLst>
                    <a:ext uri="{9D8B030D-6E8A-4147-A177-3AD203B41FA5}">
                      <a16:colId xmlns:a16="http://schemas.microsoft.com/office/drawing/2014/main" val="37599453"/>
                    </a:ext>
                  </a:extLst>
                </a:gridCol>
                <a:gridCol w="689520">
                  <a:extLst>
                    <a:ext uri="{9D8B030D-6E8A-4147-A177-3AD203B41FA5}">
                      <a16:colId xmlns:a16="http://schemas.microsoft.com/office/drawing/2014/main" val="3004212940"/>
                    </a:ext>
                  </a:extLst>
                </a:gridCol>
                <a:gridCol w="677528">
                  <a:extLst>
                    <a:ext uri="{9D8B030D-6E8A-4147-A177-3AD203B41FA5}">
                      <a16:colId xmlns:a16="http://schemas.microsoft.com/office/drawing/2014/main" val="117751969"/>
                    </a:ext>
                  </a:extLst>
                </a:gridCol>
                <a:gridCol w="596585">
                  <a:extLst>
                    <a:ext uri="{9D8B030D-6E8A-4147-A177-3AD203B41FA5}">
                      <a16:colId xmlns:a16="http://schemas.microsoft.com/office/drawing/2014/main" val="3435222794"/>
                    </a:ext>
                  </a:extLst>
                </a:gridCol>
              </a:tblGrid>
              <a:tr h="215090">
                <a:tc>
                  <a:txBody>
                    <a:bodyPr/>
                    <a:lstStyle/>
                    <a:p>
                      <a:pPr algn="ctr" rtl="0" fontAlgn="base"/>
                      <a:r>
                        <a:rPr lang="en-US" sz="1000">
                          <a:effectLst/>
                        </a:rPr>
                        <a:t>Sakai Tool </a:t>
                      </a:r>
                      <a:endParaRPr lang="en-US" sz="1000" b="0" i="0">
                        <a:effectLst/>
                        <a:latin typeface="Calibri"/>
                      </a:endParaRPr>
                    </a:p>
                  </a:txBody>
                  <a:tcPr marL="50114" marR="50114" marT="25057" marB="25057"/>
                </a:tc>
                <a:tc>
                  <a:txBody>
                    <a:bodyPr/>
                    <a:lstStyle/>
                    <a:p>
                      <a:pPr algn="ctr" rtl="0" fontAlgn="base"/>
                      <a:r>
                        <a:rPr lang="en-US" sz="1000">
                          <a:effectLst/>
                        </a:rPr>
                        <a:t>Tier 1 </a:t>
                      </a:r>
                      <a:endParaRPr lang="en-US" sz="1000" b="0" i="0">
                        <a:effectLst/>
                      </a:endParaRPr>
                    </a:p>
                  </a:txBody>
                  <a:tcPr marL="50114" marR="50114" marT="25057" marB="25057"/>
                </a:tc>
                <a:tc>
                  <a:txBody>
                    <a:bodyPr/>
                    <a:lstStyle/>
                    <a:p>
                      <a:pPr algn="ctr" rtl="0" fontAlgn="base"/>
                      <a:r>
                        <a:rPr lang="en-US" sz="1000">
                          <a:effectLst/>
                        </a:rPr>
                        <a:t>Tier 2 </a:t>
                      </a:r>
                      <a:endParaRPr lang="en-US" sz="1000" b="0" i="0">
                        <a:effectLst/>
                      </a:endParaRPr>
                    </a:p>
                  </a:txBody>
                  <a:tcPr marL="50114" marR="50114" marT="25057" marB="25057"/>
                </a:tc>
                <a:tc>
                  <a:txBody>
                    <a:bodyPr/>
                    <a:lstStyle/>
                    <a:p>
                      <a:pPr algn="ctr" rtl="0" fontAlgn="base"/>
                      <a:r>
                        <a:rPr lang="en-US" sz="1000">
                          <a:effectLst/>
                        </a:rPr>
                        <a:t>Tier 3 </a:t>
                      </a:r>
                      <a:endParaRPr lang="en-US" sz="1000" b="0" i="0">
                        <a:effectLst/>
                      </a:endParaRPr>
                    </a:p>
                  </a:txBody>
                  <a:tcPr marL="50114" marR="50114" marT="25057" marB="25057"/>
                </a:tc>
                <a:extLst>
                  <a:ext uri="{0D108BD9-81ED-4DB2-BD59-A6C34878D82A}">
                    <a16:rowId xmlns:a16="http://schemas.microsoft.com/office/drawing/2014/main" val="2653301730"/>
                  </a:ext>
                </a:extLst>
              </a:tr>
              <a:tr h="215090">
                <a:tc>
                  <a:txBody>
                    <a:bodyPr/>
                    <a:lstStyle/>
                    <a:p>
                      <a:pPr algn="l" rtl="0" fontAlgn="base"/>
                      <a:r>
                        <a:rPr lang="en-US" sz="1000">
                          <a:effectLst/>
                        </a:rPr>
                        <a:t>Announcements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3390633030"/>
                  </a:ext>
                </a:extLst>
              </a:tr>
              <a:tr h="215090">
                <a:tc>
                  <a:txBody>
                    <a:bodyPr/>
                    <a:lstStyle/>
                    <a:p>
                      <a:pPr algn="l" rtl="0" fontAlgn="base"/>
                      <a:r>
                        <a:rPr lang="en-US" sz="1000">
                          <a:effectLst/>
                        </a:rPr>
                        <a:t>Assignments </a:t>
                      </a: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819207401"/>
                  </a:ext>
                </a:extLst>
              </a:tr>
              <a:tr h="215090">
                <a:tc>
                  <a:txBody>
                    <a:bodyPr/>
                    <a:lstStyle/>
                    <a:p>
                      <a:pPr algn="l" rtl="0" fontAlgn="base"/>
                      <a:r>
                        <a:rPr lang="en-US" sz="1000">
                          <a:effectLst/>
                        </a:rPr>
                        <a:t>Deep Linked Content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4280696103"/>
                  </a:ext>
                </a:extLst>
              </a:tr>
              <a:tr h="376953">
                <a:tc>
                  <a:txBody>
                    <a:bodyPr/>
                    <a:lstStyle/>
                    <a:p>
                      <a:pPr algn="l" rtl="0" fontAlgn="base"/>
                      <a:r>
                        <a:rPr lang="en-US" sz="1000">
                          <a:effectLst/>
                        </a:rPr>
                        <a:t>Discussion &amp; Pvt Messages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3925050847"/>
                  </a:ext>
                </a:extLst>
              </a:tr>
              <a:tr h="215090">
                <a:tc>
                  <a:txBody>
                    <a:bodyPr/>
                    <a:lstStyle/>
                    <a:p>
                      <a:pPr algn="l" rtl="0" fontAlgn="base"/>
                      <a:r>
                        <a:rPr lang="en-US" sz="1000">
                          <a:effectLst/>
                        </a:rPr>
                        <a:t>Lessons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 </a:t>
                      </a: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050270121"/>
                  </a:ext>
                </a:extLst>
              </a:tr>
              <a:tr h="215090">
                <a:tc>
                  <a:txBody>
                    <a:bodyPr/>
                    <a:lstStyle/>
                    <a:p>
                      <a:pPr algn="l" rtl="0" fontAlgn="base"/>
                      <a:r>
                        <a:rPr lang="en-US" sz="1000">
                          <a:effectLst/>
                        </a:rPr>
                        <a:t>Forums </a:t>
                      </a:r>
                      <a:endParaRPr lang="en-US" sz="1000" b="0" i="0">
                        <a:effectLst/>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346297416"/>
                  </a:ext>
                </a:extLst>
              </a:tr>
              <a:tr h="215090">
                <a:tc>
                  <a:txBody>
                    <a:bodyPr/>
                    <a:lstStyle/>
                    <a:p>
                      <a:pPr algn="l" rtl="0" fontAlgn="base"/>
                      <a:r>
                        <a:rPr lang="en-US" sz="1000">
                          <a:effectLst/>
                        </a:rPr>
                        <a:t>Forums (multiple)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3448843010"/>
                  </a:ext>
                </a:extLst>
              </a:tr>
              <a:tr h="376953">
                <a:tc>
                  <a:txBody>
                    <a:bodyPr/>
                    <a:lstStyle/>
                    <a:p>
                      <a:pPr algn="l" rtl="0" fontAlgn="base"/>
                      <a:r>
                        <a:rPr lang="en-US" sz="1000" dirty="0">
                          <a:effectLst/>
                        </a:rPr>
                        <a:t>Gradebook </a:t>
                      </a:r>
                    </a:p>
                    <a:p>
                      <a:pPr algn="l" rtl="0" fontAlgn="base"/>
                      <a:r>
                        <a:rPr lang="en-US" sz="1000" dirty="0">
                          <a:effectLst/>
                        </a:rPr>
                        <a:t>Gradebook 2 </a:t>
                      </a:r>
                      <a:endParaRPr lang="en-US" sz="1000" b="0" i="0" dirty="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 X</a:t>
                      </a:r>
                      <a:endParaRPr lang="en-US" sz="1000" b="0" i="0">
                        <a:effectLst/>
                        <a:latin typeface="Calibri" panose="020F0502020204030204" pitchFamily="34" charset="0"/>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720855942"/>
                  </a:ext>
                </a:extLst>
              </a:tr>
              <a:tr h="215090">
                <a:tc>
                  <a:txBody>
                    <a:bodyPr/>
                    <a:lstStyle/>
                    <a:p>
                      <a:pPr algn="l" rtl="0" fontAlgn="base"/>
                      <a:r>
                        <a:rPr lang="en-US" sz="1000">
                          <a:effectLst/>
                        </a:rPr>
                        <a:t>Kaltura Videos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 </a:t>
                      </a: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3577228540"/>
                  </a:ext>
                </a:extLst>
              </a:tr>
              <a:tr h="215090">
                <a:tc>
                  <a:txBody>
                    <a:bodyPr/>
                    <a:lstStyle/>
                    <a:p>
                      <a:pPr algn="l" rtl="0" fontAlgn="base"/>
                      <a:r>
                        <a:rPr lang="en-US" sz="1000">
                          <a:effectLst/>
                        </a:rPr>
                        <a:t>Meetings Recordings </a:t>
                      </a:r>
                      <a:endParaRPr lang="en-US" sz="1000" b="0" i="0">
                        <a:effectLst/>
                        <a:latin typeface="Calibri"/>
                      </a:endParaRPr>
                    </a:p>
                  </a:txBody>
                  <a:tcPr marL="50114" marR="50114" marT="25057" marB="25057"/>
                </a:tc>
                <a:tc>
                  <a:txBody>
                    <a:bodyPr/>
                    <a:lstStyle/>
                    <a:p>
                      <a:pPr marL="0" indent="0" algn="ctr" rtl="0" fontAlgn="base">
                        <a:buNone/>
                      </a:pPr>
                      <a:endParaRPr lang="en-US" sz="1000" b="0" i="0" dirty="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531906323"/>
                  </a:ext>
                </a:extLst>
              </a:tr>
              <a:tr h="215090">
                <a:tc>
                  <a:txBody>
                    <a:bodyPr/>
                    <a:lstStyle/>
                    <a:p>
                      <a:pPr algn="l" rtl="0" fontAlgn="base"/>
                      <a:r>
                        <a:rPr lang="en-US" sz="1000" err="1">
                          <a:effectLst/>
                        </a:rPr>
                        <a:t>Postem</a:t>
                      </a:r>
                      <a:r>
                        <a:rPr lang="en-US" sz="1000">
                          <a:effectLst/>
                        </a:rPr>
                        <a:t>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2436738411"/>
                  </a:ext>
                </a:extLst>
              </a:tr>
              <a:tr h="215090">
                <a:tc>
                  <a:txBody>
                    <a:bodyPr/>
                    <a:lstStyle/>
                    <a:p>
                      <a:pPr algn="l" rtl="0" fontAlgn="base"/>
                      <a:r>
                        <a:rPr lang="en-US" sz="1000">
                          <a:effectLst/>
                        </a:rPr>
                        <a:t>Resources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750087305"/>
                  </a:ext>
                </a:extLst>
              </a:tr>
              <a:tr h="215090">
                <a:tc>
                  <a:txBody>
                    <a:bodyPr/>
                    <a:lstStyle/>
                    <a:p>
                      <a:pPr algn="l" rtl="0" fontAlgn="base"/>
                      <a:r>
                        <a:rPr lang="en-US" sz="1000">
                          <a:effectLst/>
                        </a:rPr>
                        <a:t>Syllabus </a:t>
                      </a: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4102323537"/>
                  </a:ext>
                </a:extLst>
              </a:tr>
              <a:tr h="215090">
                <a:tc>
                  <a:txBody>
                    <a:bodyPr/>
                    <a:lstStyle/>
                    <a:p>
                      <a:pPr algn="l" rtl="0" fontAlgn="base"/>
                      <a:r>
                        <a:rPr lang="en-US" sz="1000">
                          <a:effectLst/>
                        </a:rPr>
                        <a:t>Tests &amp; Quizzes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3894943979"/>
                  </a:ext>
                </a:extLst>
              </a:tr>
              <a:tr h="215090">
                <a:tc>
                  <a:txBody>
                    <a:bodyPr/>
                    <a:lstStyle/>
                    <a:p>
                      <a:pPr algn="l" rtl="0" fontAlgn="base"/>
                      <a:r>
                        <a:rPr lang="en-US" sz="1000">
                          <a:effectLst/>
                        </a:rPr>
                        <a:t>Question Pools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 </a:t>
                      </a: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631381731"/>
                  </a:ext>
                </a:extLst>
              </a:tr>
              <a:tr h="215090">
                <a:tc>
                  <a:txBody>
                    <a:bodyPr/>
                    <a:lstStyle/>
                    <a:p>
                      <a:pPr algn="l" rtl="0" fontAlgn="base"/>
                      <a:r>
                        <a:rPr lang="en-US" sz="1000">
                          <a:effectLst/>
                        </a:rPr>
                        <a:t>Wiki </a:t>
                      </a:r>
                      <a:endParaRPr lang="en-US" sz="1000" b="0" i="0">
                        <a:effectLst/>
                        <a:latin typeface="Calibri"/>
                      </a:endParaRPr>
                    </a:p>
                  </a:txBody>
                  <a:tcPr marL="50114" marR="50114" marT="25057" marB="25057"/>
                </a:tc>
                <a:tc>
                  <a:txBody>
                    <a:bodyPr/>
                    <a:lstStyle/>
                    <a:p>
                      <a:pPr marL="0" indent="0" algn="ctr" rtl="0" fontAlgn="base">
                        <a:buNone/>
                      </a:pPr>
                      <a:endParaRPr lang="en-US" sz="1000" b="0" i="0" dirty="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2663774371"/>
                  </a:ext>
                </a:extLst>
              </a:tr>
              <a:tr h="215090">
                <a:tc>
                  <a:txBody>
                    <a:bodyPr/>
                    <a:lstStyle/>
                    <a:p>
                      <a:pPr algn="l" rtl="0" fontAlgn="base"/>
                      <a:r>
                        <a:rPr lang="en-US" sz="1000">
                          <a:effectLst/>
                        </a:rPr>
                        <a:t>VoiceThread </a:t>
                      </a: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249544164"/>
                  </a:ext>
                </a:extLst>
              </a:tr>
              <a:tr h="215090">
                <a:tc>
                  <a:txBody>
                    <a:bodyPr/>
                    <a:lstStyle/>
                    <a:p>
                      <a:pPr algn="l" rtl="0" fontAlgn="base"/>
                      <a:r>
                        <a:rPr lang="en-US" sz="1000">
                          <a:effectLst/>
                        </a:rPr>
                        <a:t>VoiceThread Assignment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 X</a:t>
                      </a:r>
                      <a:endParaRPr lang="en-US" sz="1000" b="0" i="0">
                        <a:effectLst/>
                        <a:latin typeface="Calibri" panose="020F0502020204030204" pitchFamily="34" charset="0"/>
                      </a:endParaRPr>
                    </a:p>
                  </a:txBody>
                  <a:tcPr marL="50114" marR="50114" marT="25057" marB="25057"/>
                </a:tc>
                <a:extLst>
                  <a:ext uri="{0D108BD9-81ED-4DB2-BD59-A6C34878D82A}">
                    <a16:rowId xmlns:a16="http://schemas.microsoft.com/office/drawing/2014/main" val="1797122129"/>
                  </a:ext>
                </a:extLst>
              </a:tr>
              <a:tr h="215090">
                <a:tc>
                  <a:txBody>
                    <a:bodyPr/>
                    <a:lstStyle/>
                    <a:p>
                      <a:pPr algn="l" rtl="0" fontAlgn="base"/>
                      <a:r>
                        <a:rPr lang="en-US" sz="1000">
                          <a:effectLst/>
                        </a:rPr>
                        <a:t>SCORM </a:t>
                      </a:r>
                      <a:endParaRPr lang="en-US" sz="1000" b="0" i="0">
                        <a:effectLst/>
                        <a:latin typeface="Calibri"/>
                      </a:endParaRPr>
                    </a:p>
                  </a:txBody>
                  <a:tcPr marL="50114" marR="50114" marT="25057" marB="25057"/>
                </a:tc>
                <a:tc>
                  <a:txBody>
                    <a:bodyPr/>
                    <a:lstStyle/>
                    <a:p>
                      <a:pPr marL="0" indent="0" algn="ctr" rtl="0" fontAlgn="base">
                        <a:buNone/>
                      </a:pPr>
                      <a:endParaRPr lang="en-US" sz="1000" b="0" i="0">
                        <a:effectLst/>
                        <a:latin typeface="Calibri"/>
                      </a:endParaRPr>
                    </a:p>
                  </a:txBody>
                  <a:tcPr marL="50114" marR="50114" marT="25057" marB="25057"/>
                </a:tc>
                <a:tc>
                  <a:txBody>
                    <a:bodyPr/>
                    <a:lstStyle/>
                    <a:p>
                      <a:pPr marL="0" indent="0" algn="ctr" rtl="0" fontAlgn="base">
                        <a:buNone/>
                      </a:pPr>
                      <a:r>
                        <a:rPr lang="en-US" sz="1000">
                          <a:effectLst/>
                        </a:rPr>
                        <a:t>X</a:t>
                      </a:r>
                      <a:endParaRPr lang="en-US" sz="1000" b="0" i="0">
                        <a:effectLst/>
                        <a:latin typeface="Calibri"/>
                      </a:endParaRPr>
                    </a:p>
                  </a:txBody>
                  <a:tcPr marL="50114" marR="50114" marT="25057" marB="25057"/>
                </a:tc>
                <a:tc>
                  <a:txBody>
                    <a:bodyPr/>
                    <a:lstStyle/>
                    <a:p>
                      <a:pPr marL="0" indent="0" algn="ctr" rtl="0" fontAlgn="base">
                        <a:buNone/>
                      </a:pPr>
                      <a:endParaRPr lang="en-US" sz="1000" b="0" i="0" dirty="0">
                        <a:effectLst/>
                        <a:latin typeface="Calibri" panose="020F0502020204030204" pitchFamily="34" charset="0"/>
                      </a:endParaRPr>
                    </a:p>
                  </a:txBody>
                  <a:tcPr marL="50114" marR="50114" marT="25057" marB="25057"/>
                </a:tc>
                <a:extLst>
                  <a:ext uri="{0D108BD9-81ED-4DB2-BD59-A6C34878D82A}">
                    <a16:rowId xmlns:a16="http://schemas.microsoft.com/office/drawing/2014/main" val="3459660374"/>
                  </a:ext>
                </a:extLst>
              </a:tr>
            </a:tbl>
          </a:graphicData>
        </a:graphic>
      </p:graphicFrame>
    </p:spTree>
    <p:extLst>
      <p:ext uri="{BB962C8B-B14F-4D97-AF65-F5344CB8AC3E}">
        <p14:creationId xmlns:p14="http://schemas.microsoft.com/office/powerpoint/2010/main" val="146097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Working Groups</a:t>
            </a:r>
          </a:p>
        </p:txBody>
      </p:sp>
      <p:sp>
        <p:nvSpPr>
          <p:cNvPr id="5" name="Slide Number Placeholder 4"/>
          <p:cNvSpPr>
            <a:spLocks noGrp="1"/>
          </p:cNvSpPr>
          <p:nvPr>
            <p:ph type="sldNum" sz="quarter" idx="10"/>
          </p:nvPr>
        </p:nvSpPr>
        <p:spPr/>
        <p:txBody>
          <a:bodyPr/>
          <a:lstStyle/>
          <a:p>
            <a:pPr>
              <a:defRPr/>
            </a:pPr>
            <a:fld id="{10EDA8B8-D04C-214E-83CE-5B60915F9360}" type="slidenum">
              <a:rPr lang="en-US" smtClean="0"/>
              <a:pPr>
                <a:defRPr/>
              </a:pPr>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04590563"/>
              </p:ext>
            </p:extLst>
          </p:nvPr>
        </p:nvGraphicFramePr>
        <p:xfrm>
          <a:off x="522514" y="1024773"/>
          <a:ext cx="8164287" cy="3610330"/>
        </p:xfrm>
        <a:graphic>
          <a:graphicData uri="http://schemas.openxmlformats.org/drawingml/2006/table">
            <a:tbl>
              <a:tblPr firstRow="1" bandRow="1"/>
              <a:tblGrid>
                <a:gridCol w="1982195">
                  <a:extLst>
                    <a:ext uri="{9D8B030D-6E8A-4147-A177-3AD203B41FA5}">
                      <a16:colId xmlns:a16="http://schemas.microsoft.com/office/drawing/2014/main" val="1324375906"/>
                    </a:ext>
                  </a:extLst>
                </a:gridCol>
                <a:gridCol w="2759863">
                  <a:extLst>
                    <a:ext uri="{9D8B030D-6E8A-4147-A177-3AD203B41FA5}">
                      <a16:colId xmlns:a16="http://schemas.microsoft.com/office/drawing/2014/main" val="653902318"/>
                    </a:ext>
                  </a:extLst>
                </a:gridCol>
                <a:gridCol w="1214339">
                  <a:extLst>
                    <a:ext uri="{9D8B030D-6E8A-4147-A177-3AD203B41FA5}">
                      <a16:colId xmlns:a16="http://schemas.microsoft.com/office/drawing/2014/main" val="2497421157"/>
                    </a:ext>
                  </a:extLst>
                </a:gridCol>
                <a:gridCol w="1103945">
                  <a:extLst>
                    <a:ext uri="{9D8B030D-6E8A-4147-A177-3AD203B41FA5}">
                      <a16:colId xmlns:a16="http://schemas.microsoft.com/office/drawing/2014/main" val="3416834366"/>
                    </a:ext>
                  </a:extLst>
                </a:gridCol>
                <a:gridCol w="1103945">
                  <a:extLst>
                    <a:ext uri="{9D8B030D-6E8A-4147-A177-3AD203B41FA5}">
                      <a16:colId xmlns:a16="http://schemas.microsoft.com/office/drawing/2014/main" val="836269047"/>
                    </a:ext>
                  </a:extLst>
                </a:gridCol>
              </a:tblGrid>
              <a:tr h="162910">
                <a:tc>
                  <a:txBody>
                    <a:bodyPr/>
                    <a:lstStyle/>
                    <a:p>
                      <a:r>
                        <a:rPr lang="en-US" sz="1000" b="1">
                          <a:solidFill>
                            <a:srgbClr val="FFFFFF"/>
                          </a:solidFill>
                          <a:effectLst/>
                          <a:latin typeface="Calibri" panose="020F0502020204030204" pitchFamily="34" charset="0"/>
                        </a:rPr>
                        <a:t>Topic/Issue</a:t>
                      </a:r>
                      <a:endParaRPr lang="en-US" sz="1000">
                        <a:effectLst/>
                        <a:latin typeface="Calibri" panose="020F0502020204030204" pitchFamily="34" charset="0"/>
                      </a:endParaRPr>
                    </a:p>
                  </a:txBody>
                  <a:tcPr marL="60482" marR="60482" marT="0" marB="0">
                    <a:lnL w="12700" cap="flat" cmpd="sng" algn="ctr">
                      <a:solidFill>
                        <a:srgbClr val="5B9BD5"/>
                      </a:solidFill>
                      <a:prstDash val="solid"/>
                      <a:round/>
                      <a:headEnd type="none" w="med" len="med"/>
                      <a:tailEnd type="none" w="med" len="med"/>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r>
                        <a:rPr lang="en-US" sz="1000" b="1">
                          <a:solidFill>
                            <a:srgbClr val="FFFFFF"/>
                          </a:solidFill>
                          <a:effectLst/>
                          <a:latin typeface="Calibri" panose="020F0502020204030204" pitchFamily="34" charset="0"/>
                        </a:rPr>
                        <a:t>Deliverable/Expectation</a:t>
                      </a:r>
                      <a:endParaRPr lang="en-US" sz="1000">
                        <a:effectLst/>
                        <a:latin typeface="Calibri" panose="020F0502020204030204" pitchFamily="34" charset="0"/>
                      </a:endParaRPr>
                    </a:p>
                  </a:txBody>
                  <a:tcPr marL="60482" marR="60482"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r>
                        <a:rPr lang="en-US" sz="1000" b="1">
                          <a:solidFill>
                            <a:srgbClr val="FFFFFF"/>
                          </a:solidFill>
                          <a:effectLst/>
                          <a:latin typeface="Calibri" panose="020F0502020204030204" pitchFamily="34" charset="0"/>
                        </a:rPr>
                        <a:t>Group Assigned</a:t>
                      </a:r>
                      <a:endParaRPr lang="en-US" sz="1000">
                        <a:effectLst/>
                        <a:latin typeface="Calibri" panose="020F0502020204030204" pitchFamily="34" charset="0"/>
                      </a:endParaRPr>
                    </a:p>
                  </a:txBody>
                  <a:tcPr marL="60482" marR="60482"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r>
                        <a:rPr lang="en-US" sz="1000" b="1">
                          <a:solidFill>
                            <a:srgbClr val="FFFFFF"/>
                          </a:solidFill>
                          <a:effectLst/>
                          <a:latin typeface="Calibri" panose="020F0502020204030204" pitchFamily="34" charset="0"/>
                        </a:rPr>
                        <a:t>Chair</a:t>
                      </a:r>
                      <a:endParaRPr lang="en-US" sz="1000">
                        <a:effectLst/>
                        <a:latin typeface="Calibri" panose="020F0502020204030204" pitchFamily="34" charset="0"/>
                      </a:endParaRPr>
                    </a:p>
                  </a:txBody>
                  <a:tcPr marL="60482" marR="60482" marT="0" marB="0">
                    <a:lnL>
                      <a:noFill/>
                    </a:lnL>
                    <a:lnR>
                      <a:noFill/>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tc>
                  <a:txBody>
                    <a:bodyPr/>
                    <a:lstStyle/>
                    <a:p>
                      <a:r>
                        <a:rPr lang="en-US" sz="1000" b="1">
                          <a:solidFill>
                            <a:srgbClr val="FFFFFF"/>
                          </a:solidFill>
                          <a:effectLst/>
                          <a:latin typeface="Calibri" panose="020F0502020204030204" pitchFamily="34" charset="0"/>
                        </a:rPr>
                        <a:t>Cadence</a:t>
                      </a:r>
                      <a:endParaRPr lang="en-US" sz="1000">
                        <a:effectLst/>
                        <a:latin typeface="Calibri" panose="020F0502020204030204" pitchFamily="34" charset="0"/>
                      </a:endParaRPr>
                    </a:p>
                  </a:txBody>
                  <a:tcPr marL="60482" marR="60482" marT="0" marB="0">
                    <a:lnL>
                      <a:noFill/>
                    </a:lnL>
                    <a:lnR w="12700" cap="flat" cmpd="sng" algn="ctr">
                      <a:solidFill>
                        <a:srgbClr val="5B9BD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5B9BD5"/>
                      </a:solidFill>
                      <a:prstDash val="solid"/>
                      <a:round/>
                      <a:headEnd type="none" w="med" len="med"/>
                      <a:tailEnd type="none" w="med" len="med"/>
                    </a:lnB>
                    <a:solidFill>
                      <a:srgbClr val="5B9BD5"/>
                    </a:solidFill>
                  </a:tcPr>
                </a:tc>
                <a:extLst>
                  <a:ext uri="{0D108BD9-81ED-4DB2-BD59-A6C34878D82A}">
                    <a16:rowId xmlns:a16="http://schemas.microsoft.com/office/drawing/2014/main" val="2546427477"/>
                  </a:ext>
                </a:extLst>
              </a:tr>
              <a:tr h="814551">
                <a:tc>
                  <a:txBody>
                    <a:bodyPr/>
                    <a:lstStyle/>
                    <a:p>
                      <a:r>
                        <a:rPr lang="en-US" sz="1000" b="1" dirty="0">
                          <a:effectLst/>
                          <a:latin typeface="Calibri" panose="020F0502020204030204" pitchFamily="34" charset="0"/>
                        </a:rPr>
                        <a:t>Guidelines on Use of LMS</a:t>
                      </a:r>
                      <a:endParaRPr lang="en-US" sz="1000" dirty="0">
                        <a:effectLst/>
                        <a:latin typeface="Calibri" panose="020F0502020204030204" pitchFamily="34" charset="0"/>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228600" indent="-228600"/>
                      <a:r>
                        <a:rPr lang="en-US" sz="1000">
                          <a:effectLst/>
                          <a:latin typeface="Symbol"/>
                          <a:sym typeface="Symbol"/>
                        </a:rPr>
                        <a:t>·</a:t>
                      </a:r>
                      <a:r>
                        <a:rPr lang="en-US" sz="600" dirty="0">
                          <a:effectLst/>
                          <a:latin typeface="Times New Roman"/>
                        </a:rPr>
                        <a:t>         </a:t>
                      </a:r>
                      <a:r>
                        <a:rPr lang="en-US" sz="1000">
                          <a:effectLst/>
                          <a:latin typeface="Calibri"/>
                        </a:rPr>
                        <a:t>Guiding Principles for LMS course Implementation</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Use case mapping of “course” types to  be implemented in LMS/Canvas</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Definitions / Glossary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Faculty Advisory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LMS Project</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a:rPr>
                        <a:t>Weekly 1 hour sessions for 1 month</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5B9BD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736899218"/>
                  </a:ext>
                </a:extLst>
              </a:tr>
              <a:tr h="488731">
                <a:tc>
                  <a:txBody>
                    <a:bodyPr/>
                    <a:lstStyle/>
                    <a:p>
                      <a:r>
                        <a:rPr lang="en-US" sz="1000" b="1">
                          <a:effectLst/>
                          <a:latin typeface="Calibri" panose="020F0502020204030204" pitchFamily="34" charset="0"/>
                        </a:rPr>
                        <a:t>Non-Instructional Project Sites Use Cases</a:t>
                      </a:r>
                      <a:endParaRPr lang="en-US" sz="1000">
                        <a:effectLst/>
                        <a:latin typeface="Calibri" panose="020F0502020204030204" pitchFamily="34" charset="0"/>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FFF"/>
                    </a:solidFill>
                  </a:tcPr>
                </a:tc>
                <a:tc>
                  <a:txBody>
                    <a:bodyPr/>
                    <a:lstStyle/>
                    <a:p>
                      <a:pPr marL="228600" indent="-228600"/>
                      <a:r>
                        <a:rPr lang="en-US" sz="1000">
                          <a:effectLst/>
                          <a:latin typeface="Symbol"/>
                          <a:sym typeface="Symbol"/>
                        </a:rPr>
                        <a:t>·</a:t>
                      </a:r>
                      <a:r>
                        <a:rPr lang="en-US" sz="600" dirty="0">
                          <a:effectLst/>
                          <a:latin typeface="Times New Roman"/>
                        </a:rPr>
                        <a:t>         </a:t>
                      </a:r>
                      <a:r>
                        <a:rPr lang="en-US" sz="1000">
                          <a:effectLst/>
                          <a:latin typeface="Calibri"/>
                        </a:rPr>
                        <a:t>Use case matrix/mapping of solutions</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Definitions / Glossary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FFF"/>
                    </a:solidFill>
                  </a:tcPr>
                </a:tc>
                <a:tc>
                  <a:txBody>
                    <a:bodyPr/>
                    <a:lstStyle/>
                    <a:p>
                      <a:r>
                        <a:rPr lang="en-US" sz="1000">
                          <a:effectLst/>
                          <a:latin typeface="Calibri" panose="020F0502020204030204" pitchFamily="34" charset="0"/>
                        </a:rPr>
                        <a:t>Faculty Advisory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FFF"/>
                    </a:solidFill>
                  </a:tcPr>
                </a:tc>
                <a:tc>
                  <a:txBody>
                    <a:bodyPr/>
                    <a:lstStyle/>
                    <a:p>
                      <a:r>
                        <a:rPr lang="en-US" sz="1000">
                          <a:effectLst/>
                          <a:latin typeface="Calibri" panose="020F0502020204030204" pitchFamily="34" charset="0"/>
                        </a:rPr>
                        <a:t>LMS Project</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FFF"/>
                    </a:solidFill>
                  </a:tcPr>
                </a:tc>
                <a:tc>
                  <a:txBody>
                    <a:bodyPr/>
                    <a:lstStyle/>
                    <a:p>
                      <a:r>
                        <a:rPr lang="en-US" sz="1000">
                          <a:effectLst/>
                          <a:latin typeface="Calibri"/>
                        </a:rPr>
                        <a:t>Weekly 1 hour sessions for 1 month</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FFFFFF"/>
                    </a:solidFill>
                  </a:tcPr>
                </a:tc>
                <a:extLst>
                  <a:ext uri="{0D108BD9-81ED-4DB2-BD59-A6C34878D82A}">
                    <a16:rowId xmlns:a16="http://schemas.microsoft.com/office/drawing/2014/main" val="2699199792"/>
                  </a:ext>
                </a:extLst>
              </a:tr>
              <a:tr h="488731">
                <a:tc>
                  <a:txBody>
                    <a:bodyPr/>
                    <a:lstStyle/>
                    <a:p>
                      <a:r>
                        <a:rPr lang="en-US" sz="1000" b="1">
                          <a:effectLst/>
                          <a:latin typeface="Calibri" panose="020F0502020204030204" pitchFamily="34" charset="0"/>
                        </a:rPr>
                        <a:t>Course Provisioning</a:t>
                      </a:r>
                      <a:endParaRPr lang="en-US" sz="1000">
                        <a:effectLst/>
                        <a:latin typeface="Calibri" panose="020F0502020204030204" pitchFamily="34" charset="0"/>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228600" indent="-228600"/>
                      <a:r>
                        <a:rPr lang="en-US" sz="1000">
                          <a:effectLst/>
                          <a:latin typeface="Symbol"/>
                          <a:sym typeface="Symbol"/>
                        </a:rPr>
                        <a:t>·</a:t>
                      </a:r>
                      <a:r>
                        <a:rPr lang="en-US" sz="600" dirty="0">
                          <a:effectLst/>
                          <a:latin typeface="Times New Roman"/>
                        </a:rPr>
                        <a:t>         </a:t>
                      </a:r>
                      <a:r>
                        <a:rPr lang="en-US" sz="1000">
                          <a:effectLst/>
                          <a:latin typeface="Calibri"/>
                        </a:rPr>
                        <a:t>Allowable methods (pros/cons)</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Administrative requirements / controls</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Service level requirements / objectives</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Faculty Advisory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LMS Project</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a:rPr>
                        <a:t>Weekly 1 hour sessions for 1 month</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550183729"/>
                  </a:ext>
                </a:extLst>
              </a:tr>
              <a:tr h="162910">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r>
                        <a:rPr lang="en-US" sz="1000" dirty="0">
                          <a:effectLst/>
                          <a:latin typeface="Calibri" panose="020F0502020204030204" pitchFamily="34" charset="0"/>
                        </a:rPr>
                        <a:t> </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extLst>
                  <a:ext uri="{0D108BD9-81ED-4DB2-BD59-A6C34878D82A}">
                    <a16:rowId xmlns:a16="http://schemas.microsoft.com/office/drawing/2014/main" val="3721770776"/>
                  </a:ext>
                </a:extLst>
              </a:tr>
              <a:tr h="677946">
                <a:tc>
                  <a:txBody>
                    <a:bodyPr/>
                    <a:lstStyle/>
                    <a:p>
                      <a:r>
                        <a:rPr lang="en-US" sz="1000" b="1">
                          <a:effectLst/>
                          <a:latin typeface="Calibri" panose="020F0502020204030204" pitchFamily="34" charset="0"/>
                        </a:rPr>
                        <a:t>Best Practices on Canvas Course Development</a:t>
                      </a:r>
                      <a:endParaRPr lang="en-US" sz="1000">
                        <a:effectLst/>
                        <a:latin typeface="Calibri" panose="020F0502020204030204" pitchFamily="34" charset="0"/>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228600" indent="-228600"/>
                      <a:r>
                        <a:rPr lang="en-US" sz="1000">
                          <a:effectLst/>
                          <a:latin typeface="Symbol"/>
                          <a:sym typeface="Symbol"/>
                        </a:rPr>
                        <a:t>·</a:t>
                      </a:r>
                      <a:r>
                        <a:rPr lang="en-US" sz="600" dirty="0">
                          <a:effectLst/>
                          <a:latin typeface="Times New Roman"/>
                        </a:rPr>
                        <a:t>         </a:t>
                      </a:r>
                      <a:r>
                        <a:rPr lang="en-US" sz="1000">
                          <a:effectLst/>
                          <a:latin typeface="Calibri"/>
                        </a:rPr>
                        <a:t>Canvas Feature/Function awareness training</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Sample course discussion / dissection</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Instructional Design approach</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Migration lessons</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Instructional Technology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TLT</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Ongoing – bi-weekly(?)</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2248769669"/>
                  </a:ext>
                </a:extLst>
              </a:tr>
              <a:tr h="162910">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tc>
                  <a:txBody>
                    <a:bodyPr/>
                    <a:lstStyle/>
                    <a:p>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000000"/>
                    </a:solidFill>
                  </a:tcPr>
                </a:tc>
                <a:extLst>
                  <a:ext uri="{0D108BD9-81ED-4DB2-BD59-A6C34878D82A}">
                    <a16:rowId xmlns:a16="http://schemas.microsoft.com/office/drawing/2014/main" val="2104908757"/>
                  </a:ext>
                </a:extLst>
              </a:tr>
              <a:tr h="651641">
                <a:tc>
                  <a:txBody>
                    <a:bodyPr/>
                    <a:lstStyle/>
                    <a:p>
                      <a:r>
                        <a:rPr lang="fr-FR" sz="1000" b="1">
                          <a:effectLst/>
                          <a:latin typeface="Calibri" panose="020F0502020204030204" pitchFamily="34" charset="0"/>
                        </a:rPr>
                        <a:t>LMS Support (e.g. Service Desk)</a:t>
                      </a:r>
                      <a:endParaRPr lang="fr-FR" sz="1000">
                        <a:effectLst/>
                        <a:latin typeface="Calibri" panose="020F0502020204030204" pitchFamily="34" charset="0"/>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pPr marL="228600" indent="-228600"/>
                      <a:r>
                        <a:rPr lang="en-US" sz="1000">
                          <a:effectLst/>
                          <a:latin typeface="Symbol"/>
                          <a:sym typeface="Symbol"/>
                        </a:rPr>
                        <a:t>·</a:t>
                      </a:r>
                      <a:r>
                        <a:rPr lang="en-US" sz="600" dirty="0">
                          <a:effectLst/>
                          <a:latin typeface="Times New Roman"/>
                        </a:rPr>
                        <a:t>         </a:t>
                      </a:r>
                      <a:r>
                        <a:rPr lang="en-US" sz="1000">
                          <a:effectLst/>
                          <a:latin typeface="Calibri"/>
                        </a:rPr>
                        <a:t>Process development / optimization</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Knowledge Management / Development</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Service Desk expectation</a:t>
                      </a:r>
                    </a:p>
                    <a:p>
                      <a:pPr marL="228600" indent="-228600"/>
                      <a:r>
                        <a:rPr lang="en-US" sz="1000">
                          <a:effectLst/>
                          <a:latin typeface="Symbol"/>
                          <a:sym typeface="Symbol"/>
                        </a:rPr>
                        <a:t>·</a:t>
                      </a:r>
                      <a:r>
                        <a:rPr lang="en-US" sz="600" dirty="0">
                          <a:effectLst/>
                          <a:latin typeface="Times New Roman"/>
                        </a:rPr>
                        <a:t>         </a:t>
                      </a:r>
                      <a:r>
                        <a:rPr lang="en-US" sz="1000">
                          <a:effectLst/>
                          <a:latin typeface="Calibri"/>
                        </a:rPr>
                        <a:t>Service Level requirements</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 (Service Management / OIT)</a:t>
                      </a:r>
                    </a:p>
                    <a:p>
                      <a:r>
                        <a:rPr lang="en-US" sz="1000">
                          <a:effectLst/>
                          <a:latin typeface="Calibri" panose="020F0502020204030204" pitchFamily="34" charset="0"/>
                        </a:rPr>
                        <a:t>Faculty</a:t>
                      </a:r>
                    </a:p>
                    <a:p>
                      <a:r>
                        <a:rPr lang="en-US" sz="1000">
                          <a:effectLst/>
                          <a:latin typeface="Calibri" panose="020F0502020204030204" pitchFamily="34" charset="0"/>
                        </a:rPr>
                        <a:t>Instructional</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panose="020F0502020204030204" pitchFamily="34" charset="0"/>
                        </a:rPr>
                        <a:t>OIT</a:t>
                      </a: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tc>
                  <a:txBody>
                    <a:bodyPr/>
                    <a:lstStyle/>
                    <a:p>
                      <a:r>
                        <a:rPr lang="en-US" sz="1000">
                          <a:effectLst/>
                          <a:latin typeface="Calibri"/>
                        </a:rPr>
                        <a:t>Monthly</a:t>
                      </a:r>
                      <a:endParaRPr lang="en-US" sz="1000" dirty="0">
                        <a:effectLst/>
                        <a:latin typeface="Calibri"/>
                      </a:endParaRPr>
                    </a:p>
                  </a:txBody>
                  <a:tcPr marL="60482" marR="60482" marT="0" marB="0">
                    <a:lnL w="12700" cap="flat" cmpd="sng" algn="ctr">
                      <a:solidFill>
                        <a:srgbClr val="9CC2E5"/>
                      </a:solidFill>
                      <a:prstDash val="solid"/>
                      <a:round/>
                      <a:headEnd type="none" w="med" len="med"/>
                      <a:tailEnd type="none" w="med" len="med"/>
                    </a:lnL>
                    <a:lnR w="12700" cap="flat" cmpd="sng" algn="ctr">
                      <a:solidFill>
                        <a:srgbClr val="9CC2E5"/>
                      </a:solidFill>
                      <a:prstDash val="solid"/>
                      <a:round/>
                      <a:headEnd type="none" w="med" len="med"/>
                      <a:tailEnd type="none" w="med" len="med"/>
                    </a:lnR>
                    <a:lnT w="12700" cap="flat" cmpd="sng" algn="ctr">
                      <a:solidFill>
                        <a:srgbClr val="9CC2E5"/>
                      </a:solidFill>
                      <a:prstDash val="solid"/>
                      <a:round/>
                      <a:headEnd type="none" w="med" len="med"/>
                      <a:tailEnd type="none" w="med" len="med"/>
                    </a:lnT>
                    <a:lnB w="12700" cap="flat" cmpd="sng" algn="ctr">
                      <a:solidFill>
                        <a:srgbClr val="9CC2E5"/>
                      </a:solidFill>
                      <a:prstDash val="solid"/>
                      <a:round/>
                      <a:headEnd type="none" w="med" len="med"/>
                      <a:tailEnd type="none" w="med" len="med"/>
                    </a:lnB>
                    <a:solidFill>
                      <a:srgbClr val="DEEAF6"/>
                    </a:solidFill>
                  </a:tcPr>
                </a:tc>
                <a:extLst>
                  <a:ext uri="{0D108BD9-81ED-4DB2-BD59-A6C34878D82A}">
                    <a16:rowId xmlns:a16="http://schemas.microsoft.com/office/drawing/2014/main" val="1215486267"/>
                  </a:ext>
                </a:extLst>
              </a:tr>
            </a:tbl>
          </a:graphicData>
        </a:graphic>
      </p:graphicFrame>
      <p:sp>
        <p:nvSpPr>
          <p:cNvPr id="7" name="Rectangle 1"/>
          <p:cNvSpPr>
            <a:spLocks noChangeArrowheads="1"/>
          </p:cNvSpPr>
          <p:nvPr/>
        </p:nvSpPr>
        <p:spPr bwMode="auto">
          <a:xfrm>
            <a:off x="844550" y="10144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73278641"/>
      </p:ext>
    </p:extLst>
  </p:cSld>
  <p:clrMapOvr>
    <a:masterClrMapping/>
  </p:clrMapOvr>
</p:sld>
</file>

<file path=ppt/theme/theme1.xml><?xml version="1.0" encoding="utf-8"?>
<a:theme xmlns:a="http://schemas.openxmlformats.org/drawingml/2006/main" name="_RU_template_SHIELD_logotype_4x3 standard">
  <a:themeElements>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U_Template_Verdana_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_Template_Verdana_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U_Template_Verdana_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U_Template_Verdana_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U_Template_Verdana_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U_Template_Verdana_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U_Template_Verdana_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U_Template_Verdana_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U_Template_Verdana_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U_Template_Verdana_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U_Template_Verdana_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U_Template_Verdana_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U_Template_Verdana_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7" id="{59DF0DA3-D26E-A545-9E97-A432B5B9B033}" vid="{32B85AF2-5E5E-5342-9653-BB64EBF1C9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conOverlay xmlns="http://schemas.microsoft.com/sharepoint/v4" xsi:nil="true"/>
    <SharedWithUsers xmlns="25ce722f-cbee-47ff-9053-e3cbc7474d23">
      <UserInfo>
        <DisplayName>Charles Collick</DisplayName>
        <AccountId>363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3B2FC98240DF4397D088F7ABCB3914" ma:contentTypeVersion="" ma:contentTypeDescription="Create a new document." ma:contentTypeScope="" ma:versionID="13f3c48f5683b4267ab6e31ef5703bf6">
  <xsd:schema xmlns:xsd="http://www.w3.org/2001/XMLSchema" xmlns:xs="http://www.w3.org/2001/XMLSchema" xmlns:p="http://schemas.microsoft.com/office/2006/metadata/properties" xmlns:ns2="D58B7C88-2F2F-4BBE-B601-B2DCCB5D34D1" xmlns:ns3="http://schemas.microsoft.com/sharepoint/v4" xmlns:ns4="25ce722f-cbee-47ff-9053-e3cbc7474d23" targetNamespace="http://schemas.microsoft.com/office/2006/metadata/properties" ma:root="true" ma:fieldsID="59752f8dc40856570dfe29a3fb90b3d1" ns2:_="" ns3:_="" ns4:_="">
    <xsd:import namespace="D58B7C88-2F2F-4BBE-B601-B2DCCB5D34D1"/>
    <xsd:import namespace="http://schemas.microsoft.com/sharepoint/v4"/>
    <xsd:import namespace="25ce722f-cbee-47ff-9053-e3cbc7474d23"/>
    <xsd:element name="properties">
      <xsd:complexType>
        <xsd:sequence>
          <xsd:element name="documentManagement">
            <xsd:complexType>
              <xsd:all>
                <xsd:element ref="ns2:MediaServiceMetadata" minOccurs="0"/>
                <xsd:element ref="ns2:MediaServiceFastMetadata" minOccurs="0"/>
                <xsd:element ref="ns3:IconOverlay"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58B7C88-2F2F-4BBE-B601-B2DCCB5D34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4" elementFormDefault="qualified">
    <xsd:import namespace="http://schemas.microsoft.com/office/2006/documentManagement/types"/>
    <xsd:import namespace="http://schemas.microsoft.com/office/infopath/2007/PartnerControls"/>
    <xsd:element name="IconOverlay" ma:index="10" nillable="true" ma:displayName="IconOverlay" ma:hidden="true" ma:internalName="IconOverlay">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ce722f-cbee-47ff-9053-e3cbc7474d23"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539D460-0923-4F12-A1E0-AA9E53D8DB70}">
  <ds:schemaRefs>
    <ds:schemaRef ds:uri="http://schemas.microsoft.com/office/2006/metadata/properties"/>
    <ds:schemaRef ds:uri="http://schemas.microsoft.com/office/infopath/2007/PartnerControls"/>
    <ds:schemaRef ds:uri="http://schemas.microsoft.com/sharepoint/v4"/>
    <ds:schemaRef ds:uri="25ce722f-cbee-47ff-9053-e3cbc7474d23"/>
  </ds:schemaRefs>
</ds:datastoreItem>
</file>

<file path=customXml/itemProps2.xml><?xml version="1.0" encoding="utf-8"?>
<ds:datastoreItem xmlns:ds="http://schemas.openxmlformats.org/officeDocument/2006/customXml" ds:itemID="{E6304494-0135-4503-9A78-5625E8DF4D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58B7C88-2F2F-4BBE-B601-B2DCCB5D34D1"/>
    <ds:schemaRef ds:uri="http://schemas.microsoft.com/sharepoint/v4"/>
    <ds:schemaRef ds:uri="25ce722f-cbee-47ff-9053-e3cbc7474d2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53CE0D2-A93A-4A55-AC45-6437D581F39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RU_template_SHIELD_logotype_16x9 widescreen</Template>
  <TotalTime>13</TotalTime>
  <Words>1573</Words>
  <Application>Microsoft Office PowerPoint</Application>
  <PresentationFormat>On-screen Show (16:9)</PresentationFormat>
  <Paragraphs>416</Paragraphs>
  <Slides>18</Slides>
  <Notes>2</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_RU_template_SHIELD_logotype_4x3 standard</vt:lpstr>
      <vt:lpstr>Learning Management Systems</vt:lpstr>
      <vt:lpstr>Agenda</vt:lpstr>
      <vt:lpstr>RBHS Migration Progress</vt:lpstr>
      <vt:lpstr>Migration Considerations</vt:lpstr>
      <vt:lpstr>SHP Migration Plans</vt:lpstr>
      <vt:lpstr>Course Inventory by LMS</vt:lpstr>
      <vt:lpstr>Moodle migration estimates</vt:lpstr>
      <vt:lpstr>Sakai migration estimates</vt:lpstr>
      <vt:lpstr>Working Groups</vt:lpstr>
      <vt:lpstr>LMS Support – Working Group</vt:lpstr>
      <vt:lpstr>Data Retention/Content Archive</vt:lpstr>
      <vt:lpstr>Unizin Summit</vt:lpstr>
      <vt:lpstr>Canvas Transition Site Update</vt:lpstr>
      <vt:lpstr>Next Steps</vt:lpstr>
      <vt:lpstr>Appendix</vt:lpstr>
      <vt:lpstr>Key Project Risks and Issues</vt:lpstr>
      <vt:lpstr>Key Project Risks and Issues</vt:lpstr>
      <vt:lpstr>Outstanding Decisions</vt:lpstr>
    </vt:vector>
  </TitlesOfParts>
  <Company>Rutgers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Learning Management Systems</dc:title>
  <dc:creator>Tommy Loo</dc:creator>
  <cp:lastModifiedBy>Tommy Loo</cp:lastModifiedBy>
  <cp:revision>220</cp:revision>
  <dcterms:created xsi:type="dcterms:W3CDTF">2019-02-19T14:22:15Z</dcterms:created>
  <dcterms:modified xsi:type="dcterms:W3CDTF">2019-06-04T15:04:54Z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0x010100BF3B2FC98240DF4397D088F7ABCB3914</vt:lpwstr>
  </property>
  <property fmtid="{D5CDD505-2E9C-101B-9397-08002B2CF9AE}" pid="3" name="Order">
    <vt:r8>541300</vt:r8>
  </property>
  <property fmtid="{D5CDD505-2E9C-101B-9397-08002B2CF9AE}" pid="4" name="AuthorIds_UIVersion_2048">
    <vt:lpwstr>3</vt:lpwstr>
  </property>
  <property fmtid="{D5CDD505-2E9C-101B-9397-08002B2CF9AE}" pid="5" name="ComplianceAssetId">
    <vt:lpwstr/>
  </property>
</Properties>
</file>